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1029" r:id="rId3"/>
    <p:sldId id="939" r:id="rId4"/>
    <p:sldId id="1026" r:id="rId5"/>
    <p:sldId id="1030" r:id="rId6"/>
    <p:sldId id="1060" r:id="rId7"/>
    <p:sldId id="1059" r:id="rId8"/>
    <p:sldId id="1042" r:id="rId9"/>
    <p:sldId id="1043" r:id="rId10"/>
    <p:sldId id="1047" r:id="rId11"/>
    <p:sldId id="1032" r:id="rId12"/>
    <p:sldId id="1044" r:id="rId13"/>
    <p:sldId id="1045" r:id="rId14"/>
    <p:sldId id="1046" r:id="rId15"/>
    <p:sldId id="1048" r:id="rId16"/>
    <p:sldId id="1049" r:id="rId17"/>
    <p:sldId id="1050" r:id="rId18"/>
    <p:sldId id="1033" r:id="rId19"/>
    <p:sldId id="1034" r:id="rId20"/>
    <p:sldId id="1051" r:id="rId21"/>
    <p:sldId id="1052" r:id="rId22"/>
    <p:sldId id="1053" r:id="rId23"/>
    <p:sldId id="1054" r:id="rId24"/>
    <p:sldId id="969" r:id="rId25"/>
    <p:sldId id="1027" r:id="rId26"/>
    <p:sldId id="968" r:id="rId27"/>
    <p:sldId id="996" r:id="rId28"/>
    <p:sldId id="1072" r:id="rId29"/>
    <p:sldId id="1073" r:id="rId30"/>
    <p:sldId id="1075" r:id="rId31"/>
    <p:sldId id="1076" r:id="rId32"/>
    <p:sldId id="1077" r:id="rId33"/>
    <p:sldId id="1078" r:id="rId34"/>
    <p:sldId id="1067" r:id="rId35"/>
    <p:sldId id="1066" r:id="rId36"/>
    <p:sldId id="997" r:id="rId37"/>
    <p:sldId id="1063" r:id="rId38"/>
    <p:sldId id="1064" r:id="rId39"/>
    <p:sldId id="1068" r:id="rId40"/>
    <p:sldId id="1069" r:id="rId41"/>
    <p:sldId id="1070" r:id="rId42"/>
    <p:sldId id="1065" r:id="rId43"/>
    <p:sldId id="829" r:id="rId44"/>
  </p:sldIdLst>
  <p:sldSz cx="9906000" cy="6858000" type="A4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C1E"/>
    <a:srgbClr val="0650BC"/>
    <a:srgbClr val="0A7FB7"/>
    <a:srgbClr val="EAEAEA"/>
    <a:srgbClr val="FFFF99"/>
    <a:srgbClr val="39B26A"/>
    <a:srgbClr val="92245C"/>
    <a:srgbClr val="C1C32E"/>
    <a:srgbClr val="F9A635"/>
    <a:srgbClr val="2AA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10" autoAdjust="0"/>
    <p:restoredTop sz="85006" autoAdjust="0"/>
  </p:normalViewPr>
  <p:slideViewPr>
    <p:cSldViewPr snapToGrid="0">
      <p:cViewPr>
        <p:scale>
          <a:sx n="94" d="100"/>
          <a:sy n="94" d="100"/>
        </p:scale>
        <p:origin x="-276" y="-474"/>
      </p:cViewPr>
      <p:guideLst>
        <p:guide orient="horz" pos="4102"/>
        <p:guide orient="horz" pos="170"/>
        <p:guide orient="horz" pos="382"/>
        <p:guide orient="horz" pos="786"/>
        <p:guide orient="horz" pos="1058"/>
        <p:guide pos="6057"/>
        <p:guide pos="5903"/>
        <p:guide pos="3085"/>
        <p:guide pos="4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-302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D544206-16E2-6049-9A1F-AC5FE16FB6C5}" type="datetime1">
              <a:rPr lang="en-US"/>
              <a:pPr>
                <a:defRPr/>
              </a:pPr>
              <a:t>3/8/2016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E72E164-9E0D-7F4D-AC2B-00761B0DEF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60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EF22BD1-095B-9B48-A493-FCF3E0BC8BDE}" type="datetime1">
              <a:rPr lang="en-US"/>
              <a:pPr>
                <a:defRPr/>
              </a:pPr>
              <a:t>3/8/2016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74F6BA1-1AEA-8C44-B8B4-4ADBDCC9D3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3350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rot="21300000">
            <a:off x="408176" y="644525"/>
            <a:ext cx="8617877" cy="5384800"/>
          </a:xfrm>
          <a:prstGeom prst="rect">
            <a:avLst/>
          </a:prstGeom>
          <a:solidFill>
            <a:srgbClr val="CAD2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898650" y="1282700"/>
            <a:ext cx="8007350" cy="3898900"/>
          </a:xfrm>
          <a:prstGeom prst="rect">
            <a:avLst/>
          </a:prstGeom>
          <a:solidFill>
            <a:srgbClr val="0A7F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9593" y="1371601"/>
            <a:ext cx="3776063" cy="1774825"/>
          </a:xfrm>
        </p:spPr>
        <p:txBody>
          <a:bodyPr anchor="b">
            <a:normAutofit/>
          </a:bodyPr>
          <a:lstStyle>
            <a:lvl1pPr algn="l">
              <a:lnSpc>
                <a:spcPts val="28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7100" y="3352800"/>
            <a:ext cx="3788555" cy="685800"/>
          </a:xfrm>
        </p:spPr>
        <p:txBody>
          <a:bodyPr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917344" y="6645275"/>
            <a:ext cx="23114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38"/>
          <p:cNvGrpSpPr>
            <a:grpSpLocks/>
          </p:cNvGrpSpPr>
          <p:nvPr userDrawn="1"/>
        </p:nvGrpSpPr>
        <p:grpSpPr bwMode="auto">
          <a:xfrm>
            <a:off x="246647" y="736182"/>
            <a:ext cx="9679016" cy="83609"/>
            <a:chOff x="228600" y="1022350"/>
            <a:chExt cx="9440863" cy="360363"/>
          </a:xfrm>
        </p:grpSpPr>
        <p:sp>
          <p:nvSpPr>
            <p:cNvPr id="17" name="모서리가 둥근 직사각형 16"/>
            <p:cNvSpPr>
              <a:spLocks noChangeArrowheads="1"/>
            </p:cNvSpPr>
            <p:nvPr/>
          </p:nvSpPr>
          <p:spPr bwMode="auto">
            <a:xfrm>
              <a:off x="236538" y="1022350"/>
              <a:ext cx="9432925" cy="360363"/>
            </a:xfrm>
            <a:prstGeom prst="roundRect">
              <a:avLst>
                <a:gd name="adj" fmla="val 13255"/>
              </a:avLst>
            </a:prstGeom>
            <a:solidFill>
              <a:srgbClr val="227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144000" rIns="144000" anchor="ctr"/>
            <a:lstStyle/>
            <a:p>
              <a:pPr marL="82550"/>
              <a:endParaRPr lang="en-US" altLang="ko-KR" sz="1500" b="1" dirty="0">
                <a:solidFill>
                  <a:schemeClr val="bg1"/>
                </a:solidFill>
                <a:latin typeface="@산돌퍼즐Bk"/>
                <a:ea typeface="맑은 고딕" pitchFamily="50" charset="-127"/>
              </a:endParaRPr>
            </a:p>
          </p:txBody>
        </p:sp>
        <p:sp>
          <p:nvSpPr>
            <p:cNvPr id="18" name="Rectangle 4"/>
            <p:cNvSpPr txBox="1">
              <a:spLocks/>
            </p:cNvSpPr>
            <p:nvPr/>
          </p:nvSpPr>
          <p:spPr bwMode="auto">
            <a:xfrm>
              <a:off x="228600" y="1047750"/>
              <a:ext cx="728503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26000" tIns="0" rIns="0" bIns="0" anchor="ctr"/>
            <a:lstStyle>
              <a:lvl1pPr marL="825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1pPr>
              <a:lvl2pPr marL="742950" indent="-28575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2pPr>
              <a:lvl3pPr marL="11430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3pPr>
              <a:lvl4pPr marL="16002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4pPr>
              <a:lvl5pPr marL="2057400" indent="-228600" eaLnBrk="0" hangingPunct="0"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schemeClr val="tx1"/>
                  </a:solidFill>
                  <a:latin typeface="산돌고딕 L" pitchFamily="18" charset="-127"/>
                  <a:ea typeface="산돌고딕 L" pitchFamily="18" charset="-127"/>
                </a:defRPr>
              </a:lvl9pPr>
            </a:lstStyle>
            <a:p>
              <a:pPr eaLnBrk="1" hangingPunct="1"/>
              <a:endParaRPr lang="ko-KR" altLang="en-US" sz="15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2" name="Title Placeholder 1"/>
          <p:cNvSpPr>
            <a:spLocks noGrp="1"/>
          </p:cNvSpPr>
          <p:nvPr>
            <p:ph type="title"/>
          </p:nvPr>
        </p:nvSpPr>
        <p:spPr bwMode="auto">
          <a:xfrm>
            <a:off x="335758" y="391597"/>
            <a:ext cx="8915400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858347" y="6645275"/>
            <a:ext cx="2311400" cy="21272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 algn="ctr"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3" y="704850"/>
            <a:ext cx="856721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3917335" y="6645275"/>
            <a:ext cx="2311400" cy="2127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69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872" y="370332"/>
            <a:ext cx="8915400" cy="46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1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588774" y="6645275"/>
            <a:ext cx="2821858" cy="212725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- </a:t>
            </a:r>
            <a:fld id="{BD009CB1-CD95-8244-A750-7E7B63629FF5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- 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A7FB7"/>
          </a:solidFill>
          <a:latin typeface="Arial"/>
          <a:ea typeface="ＭＳ Ｐゴシック" charset="-128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rgbClr val="4F56AB"/>
          </a:solidFill>
          <a:latin typeface="Arial" charset="0"/>
          <a:ea typeface="ＭＳ Ｐゴシック" charset="-128"/>
        </a:defRPr>
      </a:lvl9pPr>
    </p:titleStyle>
    <p:bodyStyle>
      <a:lvl1pPr marL="230188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454025" indent="-223838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684213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915988" indent="-231775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146175" indent="-230188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ctrTitle"/>
          </p:nvPr>
        </p:nvSpPr>
        <p:spPr>
          <a:xfrm>
            <a:off x="3116138" y="1339517"/>
            <a:ext cx="5735052" cy="13288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smtClean="0">
                <a:latin typeface="+mn-ea"/>
                <a:ea typeface="+mn-ea"/>
              </a:rPr>
              <a:t>빅데이터와 </a:t>
            </a:r>
            <a:r>
              <a:rPr lang="en-US" altLang="ko-KR" sz="3200" b="1" smtClean="0">
                <a:latin typeface="+mn-ea"/>
                <a:ea typeface="+mn-ea"/>
              </a:rPr>
              <a:t>IT</a:t>
            </a:r>
            <a:r>
              <a:rPr lang="ko-KR" altLang="en-US" sz="3200" b="1" smtClean="0">
                <a:latin typeface="+mn-ea"/>
                <a:ea typeface="+mn-ea"/>
              </a:rPr>
              <a:t>기술</a:t>
            </a:r>
            <a:endParaRPr lang="en-US" sz="3200" b="1" dirty="0" smtClean="0">
              <a:latin typeface="+mn-ea"/>
              <a:ea typeface="+mn-ea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3201093" y="3379177"/>
            <a:ext cx="5402580" cy="1683274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rmAutofit/>
          </a:bodyPr>
          <a:lstStyle/>
          <a:p>
            <a:pPr>
              <a:lnSpc>
                <a:spcPts val="1600"/>
              </a:lnSpc>
            </a:pPr>
            <a:endParaRPr lang="en-US" altLang="ko-KR" sz="1200" b="1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>
              <a:lnSpc>
                <a:spcPts val="1600"/>
              </a:lnSpc>
            </a:pPr>
            <a:endParaRPr lang="en-US" altLang="ko-KR" sz="12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 marL="285750" indent="-285750">
              <a:lnSpc>
                <a:spcPts val="1600"/>
              </a:lnSpc>
              <a:buFont typeface="Arial" pitchFamily="34" charset="0"/>
              <a:buChar char="•"/>
            </a:pPr>
            <a:r>
              <a:rPr lang="ko-KR" altLang="en-US" sz="15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장형석</a:t>
            </a:r>
            <a:endParaRPr lang="en-US" altLang="ko-KR" sz="15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>
              <a:lnSpc>
                <a:spcPts val="1600"/>
              </a:lnSpc>
            </a:pPr>
            <a:endParaRPr lang="en-US" altLang="ko-KR" sz="15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 marL="285750" indent="-285750">
              <a:lnSpc>
                <a:spcPts val="1600"/>
              </a:lnSpc>
              <a:buFont typeface="Arial" pitchFamily="34" charset="0"/>
              <a:buChar char="•"/>
            </a:pPr>
            <a:r>
              <a:rPr lang="ko-KR" altLang="en-US" sz="15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충북대 비즈니스 데이터 융합학과 교수</a:t>
            </a:r>
            <a:endParaRPr lang="en-US" altLang="ko-KR" sz="15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 marL="285750" indent="-285750">
              <a:lnSpc>
                <a:spcPts val="1600"/>
              </a:lnSpc>
              <a:buFont typeface="Arial" pitchFamily="34" charset="0"/>
              <a:buChar char="•"/>
            </a:pPr>
            <a:endParaRPr lang="en-US" altLang="ko-KR" sz="1500" b="1" dirty="0" smtClean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  <a:p>
            <a:pPr marL="285750" indent="-285750">
              <a:lnSpc>
                <a:spcPts val="1600"/>
              </a:lnSpc>
              <a:buFont typeface="Arial" pitchFamily="34" charset="0"/>
              <a:buChar char="•"/>
            </a:pPr>
            <a:r>
              <a:rPr lang="en-US" altLang="ko-KR" sz="1500" b="1" dirty="0" smtClean="0">
                <a:solidFill>
                  <a:schemeClr val="bg1"/>
                </a:solidFill>
                <a:latin typeface="+mn-ea"/>
                <a:ea typeface="+mn-ea"/>
                <a:cs typeface="Arial" charset="0"/>
              </a:rPr>
              <a:t>chjang1204@nate.com </a:t>
            </a:r>
            <a:endParaRPr lang="ko-KR" altLang="en-US" sz="1500" b="1" dirty="0">
              <a:solidFill>
                <a:schemeClr val="bg1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1.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연계 및 수집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1) </a:t>
            </a:r>
            <a:r>
              <a:rPr lang="ko-KR" altLang="en-US" sz="1200" smtClean="0">
                <a:ea typeface="굴림" pitchFamily="50" charset="-127"/>
              </a:rPr>
              <a:t>요구사항 및 구성 요소 정의</a:t>
            </a:r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gray">
          <a:xfrm>
            <a:off x="1135063" y="3956050"/>
            <a:ext cx="2486025" cy="379413"/>
          </a:xfrm>
          <a:prstGeom prst="homePlate">
            <a:avLst>
              <a:gd name="adj" fmla="val 36129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수동 데이터 업로드 지원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3621088" y="1443038"/>
            <a:ext cx="5992812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2550">
              <a:buFont typeface="Arial" pitchFamily="34" charset="0"/>
              <a:buChar char="•"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정형 및 비정형 데이터를 모두 연계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수집 할 수 있도록 구성 필요</a:t>
            </a:r>
            <a:endParaRPr lang="ko-KR" altLang="en-US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621088" y="1803400"/>
            <a:ext cx="5992812" cy="3635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smtClean="0">
                <a:solidFill>
                  <a:srgbClr val="000000"/>
                </a:solidFill>
                <a:latin typeface="맑은 고딕"/>
              </a:rPr>
              <a:t>내부</a:t>
            </a:r>
            <a:r>
              <a:rPr lang="en-US" altLang="ko-KR" sz="110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100" smtClean="0">
                <a:solidFill>
                  <a:srgbClr val="000000"/>
                </a:solidFill>
                <a:latin typeface="맑은 고딕"/>
              </a:rPr>
              <a:t>그룹사</a:t>
            </a:r>
            <a:r>
              <a:rPr lang="en-US" altLang="ko-KR" sz="110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100" smtClean="0">
                <a:solidFill>
                  <a:srgbClr val="000000"/>
                </a:solidFill>
                <a:latin typeface="맑은 고딕"/>
              </a:rPr>
              <a:t>웹사이트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등 정보 </a:t>
            </a:r>
            <a:r>
              <a:rPr lang="ko-KR" altLang="en-US" sz="1100" dirty="0" err="1" smtClean="0">
                <a:solidFill>
                  <a:srgbClr val="000000"/>
                </a:solidFill>
                <a:latin typeface="맑은 고딕"/>
              </a:rPr>
              <a:t>제공처의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 다양한 </a:t>
            </a:r>
            <a:r>
              <a:rPr lang="ko-KR" altLang="en-US" sz="1100" smtClean="0">
                <a:solidFill>
                  <a:srgbClr val="000000"/>
                </a:solidFill>
                <a:latin typeface="맑은 고딕"/>
              </a:rPr>
              <a:t>환경을 고려한 구성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필요</a:t>
            </a:r>
            <a:endParaRPr lang="ko-KR" altLang="en-US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621088" y="2163763"/>
            <a:ext cx="5992812" cy="546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수집되는 데이터는 상당수가 대용량 데이터일 것으로 예상됨</a:t>
            </a:r>
            <a:endParaRPr lang="en-US" altLang="ko-KR" sz="1100" dirty="0" smtClean="0">
              <a:solidFill>
                <a:srgbClr val="000000"/>
              </a:solidFill>
              <a:latin typeface="맑은 고딕"/>
            </a:endParaRPr>
          </a:p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대용량 데이터를 충분히 수집할 수 있도록 구성 필요</a:t>
            </a:r>
            <a:endParaRPr lang="en-US" altLang="ko-KR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621088" y="2701925"/>
            <a:ext cx="5992812" cy="403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수집되는 데이터의 특성에 따라 다양한 방식으로 연계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수집 할 수 있도록 구성 필요</a:t>
            </a:r>
            <a:endParaRPr lang="en-US" altLang="ko-KR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621088" y="3105150"/>
            <a:ext cx="5992812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smtClean="0">
                <a:solidFill>
                  <a:srgbClr val="000000"/>
                </a:solidFill>
                <a:latin typeface="맑은 고딕"/>
              </a:rPr>
              <a:t>내부망</a:t>
            </a:r>
            <a:r>
              <a:rPr lang="en-US" altLang="ko-KR" sz="110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100" smtClean="0">
                <a:solidFill>
                  <a:srgbClr val="000000"/>
                </a:solidFill>
                <a:latin typeface="맑은 고딕"/>
              </a:rPr>
              <a:t>외부망</a:t>
            </a:r>
            <a:r>
              <a:rPr lang="en-US" altLang="ko-KR" sz="110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100" smtClean="0">
                <a:solidFill>
                  <a:srgbClr val="000000"/>
                </a:solidFill>
                <a:latin typeface="맑은 고딕"/>
              </a:rPr>
              <a:t>전용선 등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다양한 네트워크를 지원할 수 있도록 구성 필요</a:t>
            </a:r>
            <a:endParaRPr lang="en-US" altLang="ko-KR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621088" y="3521075"/>
            <a:ext cx="5992812" cy="411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dirty="0" err="1" smtClean="0">
                <a:solidFill>
                  <a:srgbClr val="000000"/>
                </a:solidFill>
                <a:latin typeface="맑은 고딕"/>
              </a:rPr>
              <a:t>소셜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 및 웹사이트의 데이터 수집을 지원할 수 있도록 구성 필요</a:t>
            </a:r>
            <a:endParaRPr lang="en-US" altLang="ko-KR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gray">
          <a:xfrm>
            <a:off x="1135063" y="1450975"/>
            <a:ext cx="2486025" cy="325438"/>
          </a:xfrm>
          <a:prstGeom prst="homePlate">
            <a:avLst>
              <a:gd name="adj" fmla="val 43217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다양한 데이터 연계 수집</a:t>
            </a: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1135063" y="1814513"/>
            <a:ext cx="2486025" cy="350837"/>
          </a:xfrm>
          <a:prstGeom prst="homePlate">
            <a:avLst>
              <a:gd name="adj" fmla="val 29262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다양한 환경 지원</a:t>
            </a:r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1135063" y="2189163"/>
            <a:ext cx="2486025" cy="488950"/>
          </a:xfrm>
          <a:prstGeom prst="homePlate">
            <a:avLst>
              <a:gd name="adj" fmla="val 24975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대용량 데이터 수집 지원</a:t>
            </a:r>
          </a:p>
        </p:txBody>
      </p:sp>
      <p:sp>
        <p:nvSpPr>
          <p:cNvPr id="17" name="AutoShape 2"/>
          <p:cNvSpPr>
            <a:spLocks noChangeArrowheads="1"/>
          </p:cNvSpPr>
          <p:nvPr/>
        </p:nvSpPr>
        <p:spPr bwMode="gray">
          <a:xfrm>
            <a:off x="1135063" y="2717800"/>
            <a:ext cx="2486025" cy="376238"/>
          </a:xfrm>
          <a:prstGeom prst="homePlate">
            <a:avLst>
              <a:gd name="adj" fmla="val 26736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다양한 연계 방식 지원</a:t>
            </a:r>
          </a:p>
        </p:txBody>
      </p:sp>
      <p:sp>
        <p:nvSpPr>
          <p:cNvPr id="18" name="AutoShape 2"/>
          <p:cNvSpPr>
            <a:spLocks noChangeArrowheads="1"/>
          </p:cNvSpPr>
          <p:nvPr/>
        </p:nvSpPr>
        <p:spPr bwMode="gray">
          <a:xfrm>
            <a:off x="1135063" y="3132138"/>
            <a:ext cx="2486025" cy="379412"/>
          </a:xfrm>
          <a:prstGeom prst="homePlate">
            <a:avLst>
              <a:gd name="adj" fmla="val 30001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다양한 네트워크 구성 지원</a:t>
            </a: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>
            <a:off x="1135063" y="3541713"/>
            <a:ext cx="2486025" cy="379412"/>
          </a:xfrm>
          <a:prstGeom prst="homePlate">
            <a:avLst>
              <a:gd name="adj" fmla="val 30517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소셜</a:t>
            </a:r>
            <a:r>
              <a:rPr lang="en-US" altLang="ko-KR" sz="1100">
                <a:solidFill>
                  <a:srgbClr val="000000"/>
                </a:solidFill>
              </a:rPr>
              <a:t>/</a:t>
            </a:r>
            <a:r>
              <a:rPr lang="ko-KR" altLang="en-US" sz="1100">
                <a:solidFill>
                  <a:srgbClr val="000000"/>
                </a:solidFill>
              </a:rPr>
              <a:t>웹 데이터 수집 지원</a:t>
            </a:r>
          </a:p>
        </p:txBody>
      </p:sp>
      <p:sp>
        <p:nvSpPr>
          <p:cNvPr id="20" name="AutoShape 2"/>
          <p:cNvSpPr>
            <a:spLocks noChangeArrowheads="1"/>
          </p:cNvSpPr>
          <p:nvPr/>
        </p:nvSpPr>
        <p:spPr bwMode="gray">
          <a:xfrm>
            <a:off x="292100" y="1450975"/>
            <a:ext cx="1281113" cy="2884488"/>
          </a:xfrm>
          <a:prstGeom prst="homePlate">
            <a:avLst>
              <a:gd name="adj" fmla="val 34222"/>
            </a:avLst>
          </a:prstGeom>
          <a:solidFill>
            <a:schemeClr val="tx2">
              <a:lumMod val="40000"/>
              <a:lumOff val="60000"/>
            </a:schemeClr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latinLnBrk="0" hangingPunct="0">
              <a:defRPr/>
            </a:pPr>
            <a:r>
              <a:rPr lang="ko-KR" altLang="en-US" sz="1100" b="1" smtClean="0">
                <a:solidFill>
                  <a:srgbClr val="000000"/>
                </a:solidFill>
                <a:latin typeface="맑은 고딕"/>
              </a:rPr>
              <a:t>연계 및 수집 </a:t>
            </a:r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 eaLnBrk="0" latinLnBrk="0" hangingPunct="0">
              <a:defRPr/>
            </a:pPr>
            <a:endParaRPr lang="en-US" altLang="ko-KR" sz="1100" b="1">
              <a:solidFill>
                <a:srgbClr val="000000"/>
              </a:solidFill>
              <a:latin typeface="맑은 고딕"/>
            </a:endParaRPr>
          </a:p>
          <a:p>
            <a:pPr algn="ctr" eaLnBrk="0" latinLnBrk="0" hangingPunct="0">
              <a:defRPr/>
            </a:pPr>
            <a:r>
              <a:rPr lang="ko-KR" altLang="en-US" sz="1100" b="1" smtClean="0">
                <a:solidFill>
                  <a:srgbClr val="000000"/>
                </a:solidFill>
                <a:latin typeface="맑은 고딕"/>
              </a:rPr>
              <a:t> 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/>
              </a:rPr>
              <a:t>요구사항</a:t>
            </a:r>
            <a:endParaRPr lang="ko-KR" altLang="en-US" sz="11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622675" y="3925888"/>
            <a:ext cx="5991225" cy="409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시스템에 의한 자동 연계 외에 수동으로 데이터 업로드를 지원할 수 있도록 구성 필요</a:t>
            </a:r>
            <a:endParaRPr lang="en-US" altLang="ko-KR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" name="Text Box 108"/>
          <p:cNvSpPr txBox="1">
            <a:spLocks noChangeArrowheads="1"/>
          </p:cNvSpPr>
          <p:nvPr/>
        </p:nvSpPr>
        <p:spPr bwMode="gray">
          <a:xfrm>
            <a:off x="404813" y="5443538"/>
            <a:ext cx="1720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정형 데이터</a:t>
            </a:r>
            <a:r>
              <a:rPr kumimoji="0" lang="en-US" altLang="ko-KR" sz="1000">
                <a:solidFill>
                  <a:srgbClr val="000000"/>
                </a:solidFill>
              </a:rPr>
              <a:t>(DB,Excel,XML)</a:t>
            </a:r>
            <a:r>
              <a:rPr kumimoji="0" lang="ko-KR" altLang="en-US" sz="1000">
                <a:solidFill>
                  <a:srgbClr val="000000"/>
                </a:solidFill>
              </a:rPr>
              <a:t>   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비정형 데이터</a:t>
            </a:r>
            <a:r>
              <a:rPr kumimoji="0" lang="en-US" altLang="ko-KR" sz="1000">
                <a:solidFill>
                  <a:srgbClr val="000000"/>
                </a:solidFill>
              </a:rPr>
              <a:t>(File, Web)</a:t>
            </a:r>
            <a:endParaRPr kumimoji="0" lang="ko-KR" altLang="en-US" sz="1000">
              <a:solidFill>
                <a:srgbClr val="000000"/>
              </a:solidFill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gray">
          <a:xfrm>
            <a:off x="404813" y="5051425"/>
            <a:ext cx="1720850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데이터 소스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4" name="Text Box 108"/>
          <p:cNvSpPr txBox="1">
            <a:spLocks noChangeArrowheads="1"/>
          </p:cNvSpPr>
          <p:nvPr/>
        </p:nvSpPr>
        <p:spPr bwMode="gray">
          <a:xfrm>
            <a:off x="2166938" y="5441950"/>
            <a:ext cx="17208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내부망   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전용선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일반 인터넷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오프라인</a:t>
            </a:r>
            <a:r>
              <a:rPr kumimoji="0" lang="en-US" altLang="ko-KR" sz="1000">
                <a:solidFill>
                  <a:srgbClr val="000000"/>
                </a:solidFill>
              </a:rPr>
              <a:t>(</a:t>
            </a:r>
            <a:r>
              <a:rPr kumimoji="0" lang="ko-KR" altLang="en-US" sz="1000">
                <a:solidFill>
                  <a:srgbClr val="000000"/>
                </a:solidFill>
              </a:rPr>
              <a:t>사람</a:t>
            </a:r>
            <a:r>
              <a:rPr kumimoji="0" lang="en-US" altLang="ko-KR" sz="1000">
                <a:solidFill>
                  <a:srgbClr val="000000"/>
                </a:solidFill>
              </a:rPr>
              <a:t>)</a:t>
            </a:r>
            <a:endParaRPr kumimoji="0" lang="ko-KR" altLang="en-US" sz="1000">
              <a:solidFill>
                <a:srgbClr val="000000"/>
              </a:solidFill>
            </a:endParaRP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gray">
          <a:xfrm>
            <a:off x="2166938" y="5049838"/>
            <a:ext cx="1720850" cy="338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네트워크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6" name="Text Box 108"/>
          <p:cNvSpPr txBox="1">
            <a:spLocks noChangeArrowheads="1"/>
          </p:cNvSpPr>
          <p:nvPr/>
        </p:nvSpPr>
        <p:spPr bwMode="gray">
          <a:xfrm>
            <a:off x="3930650" y="5441950"/>
            <a:ext cx="181768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연계를 위한 다양한 소스 채널   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유관기관 제공 </a:t>
            </a:r>
            <a:r>
              <a:rPr kumimoji="0" lang="en-US" altLang="ko-KR" sz="1000">
                <a:solidFill>
                  <a:srgbClr val="000000"/>
                </a:solidFill>
              </a:rPr>
              <a:t>API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en-US" altLang="ko-KR" sz="1000">
                <a:solidFill>
                  <a:srgbClr val="000000"/>
                </a:solidFill>
              </a:rPr>
              <a:t>Open API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수집 </a:t>
            </a:r>
            <a:r>
              <a:rPr kumimoji="0" lang="en-US" altLang="ko-KR" sz="1000">
                <a:solidFill>
                  <a:srgbClr val="000000"/>
                </a:solidFill>
              </a:rPr>
              <a:t>Agent </a:t>
            </a: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gray">
          <a:xfrm>
            <a:off x="3930650" y="5049838"/>
            <a:ext cx="1817688" cy="338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데이터 채널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8" name="Text Box 108"/>
          <p:cNvSpPr txBox="1">
            <a:spLocks noChangeArrowheads="1"/>
          </p:cNvSpPr>
          <p:nvPr/>
        </p:nvSpPr>
        <p:spPr bwMode="gray">
          <a:xfrm>
            <a:off x="7654925" y="5448300"/>
            <a:ext cx="1722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연계</a:t>
            </a:r>
            <a:r>
              <a:rPr kumimoji="0" lang="en-US" altLang="ko-KR" sz="1000">
                <a:solidFill>
                  <a:srgbClr val="000000"/>
                </a:solidFill>
              </a:rPr>
              <a:t>/</a:t>
            </a:r>
            <a:r>
              <a:rPr kumimoji="0" lang="ko-KR" altLang="en-US" sz="1000">
                <a:solidFill>
                  <a:srgbClr val="000000"/>
                </a:solidFill>
              </a:rPr>
              <a:t>수집한 데이터에 대한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/>
            <a:r>
              <a:rPr kumimoji="0" lang="en-US" altLang="ko-KR" sz="1000">
                <a:solidFill>
                  <a:srgbClr val="000000"/>
                </a:solidFill>
              </a:rPr>
              <a:t>   </a:t>
            </a:r>
            <a:r>
              <a:rPr kumimoji="0" lang="ko-KR" altLang="en-US" sz="1000">
                <a:solidFill>
                  <a:srgbClr val="000000"/>
                </a:solidFill>
              </a:rPr>
              <a:t>모니터링 및 내역 관리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gray">
          <a:xfrm>
            <a:off x="7654925" y="5045075"/>
            <a:ext cx="1817688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연계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수집 관리 도구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1" name="Text Box 108"/>
          <p:cNvSpPr txBox="1">
            <a:spLocks noChangeArrowheads="1"/>
          </p:cNvSpPr>
          <p:nvPr/>
        </p:nvSpPr>
        <p:spPr bwMode="gray">
          <a:xfrm>
            <a:off x="5792788" y="5446713"/>
            <a:ext cx="1720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en-US" altLang="ko-KR" sz="1000">
                <a:solidFill>
                  <a:srgbClr val="000000"/>
                </a:solidFill>
              </a:rPr>
              <a:t>SOA </a:t>
            </a:r>
            <a:r>
              <a:rPr kumimoji="0" lang="ko-KR" altLang="en-US" sz="1000">
                <a:solidFill>
                  <a:srgbClr val="000000"/>
                </a:solidFill>
              </a:rPr>
              <a:t>방식 데이터 수집 기술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en-US" altLang="ko-KR" sz="1000">
                <a:solidFill>
                  <a:srgbClr val="000000"/>
                </a:solidFill>
              </a:rPr>
              <a:t>RDBMS </a:t>
            </a:r>
            <a:r>
              <a:rPr kumimoji="0" lang="ko-KR" altLang="en-US" sz="1000">
                <a:solidFill>
                  <a:srgbClr val="000000"/>
                </a:solidFill>
              </a:rPr>
              <a:t>데이터 </a:t>
            </a:r>
            <a:r>
              <a:rPr kumimoji="0" lang="en-US" altLang="ko-KR" sz="1000">
                <a:solidFill>
                  <a:srgbClr val="000000"/>
                </a:solidFill>
              </a:rPr>
              <a:t>Import </a:t>
            </a:r>
            <a:r>
              <a:rPr kumimoji="0" lang="ko-KR" altLang="en-US" sz="1000">
                <a:solidFill>
                  <a:srgbClr val="000000"/>
                </a:solidFill>
              </a:rPr>
              <a:t>기술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en-US" altLang="ko-KR" sz="1000">
                <a:solidFill>
                  <a:srgbClr val="000000"/>
                </a:solidFill>
              </a:rPr>
              <a:t>ETL Tools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en-US" altLang="ko-KR" sz="1000">
                <a:solidFill>
                  <a:srgbClr val="000000"/>
                </a:solidFill>
              </a:rPr>
              <a:t>SFTP 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웹크롤링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en-US" altLang="ko-KR" sz="1000">
                <a:solidFill>
                  <a:srgbClr val="000000"/>
                </a:solidFill>
              </a:rPr>
              <a:t>On-Demand </a:t>
            </a:r>
            <a:r>
              <a:rPr kumimoji="0" lang="ko-KR" altLang="en-US" sz="1000">
                <a:solidFill>
                  <a:srgbClr val="000000"/>
                </a:solidFill>
              </a:rPr>
              <a:t>데이터 업로드</a:t>
            </a:r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gray">
          <a:xfrm>
            <a:off x="5792788" y="5045075"/>
            <a:ext cx="1817687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연계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수집 기술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" name="AutoShape 53"/>
          <p:cNvSpPr>
            <a:spLocks noChangeArrowheads="1"/>
          </p:cNvSpPr>
          <p:nvPr/>
        </p:nvSpPr>
        <p:spPr bwMode="auto">
          <a:xfrm>
            <a:off x="292100" y="4883150"/>
            <a:ext cx="9321800" cy="1570038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gray">
          <a:xfrm>
            <a:off x="292100" y="4527550"/>
            <a:ext cx="9321800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연계 및 수집 </a:t>
            </a: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구성 요소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3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1.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연계 및 수집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2) </a:t>
            </a:r>
            <a:r>
              <a:rPr lang="ko-KR" altLang="en-US" sz="1200" smtClean="0">
                <a:ea typeface="굴림" pitchFamily="50" charset="-127"/>
              </a:rPr>
              <a:t>구성도 </a:t>
            </a:r>
            <a:r>
              <a:rPr lang="en-US" altLang="ko-KR" sz="1200" smtClean="0">
                <a:ea typeface="굴림" pitchFamily="50" charset="-127"/>
              </a:rPr>
              <a:t>: </a:t>
            </a:r>
            <a:r>
              <a:rPr lang="ko-KR" altLang="en-US" sz="1200" smtClean="0">
                <a:ea typeface="굴림" pitchFamily="50" charset="-127"/>
              </a:rPr>
              <a:t>데이터 연계 및 수집 관련 구성 요소 및 </a:t>
            </a:r>
            <a:r>
              <a:rPr lang="en-US" altLang="ko-KR" sz="1200" smtClean="0">
                <a:ea typeface="굴림" pitchFamily="50" charset="-127"/>
              </a:rPr>
              <a:t>Flow</a:t>
            </a:r>
            <a:r>
              <a:rPr lang="ko-KR" altLang="en-US" sz="1200" smtClean="0">
                <a:ea typeface="굴림" pitchFamily="50" charset="-127"/>
              </a:rPr>
              <a:t> </a:t>
            </a:r>
          </a:p>
        </p:txBody>
      </p:sp>
      <p:sp>
        <p:nvSpPr>
          <p:cNvPr id="6" name="TextBox 91"/>
          <p:cNvSpPr txBox="1"/>
          <p:nvPr/>
        </p:nvSpPr>
        <p:spPr>
          <a:xfrm>
            <a:off x="8212138" y="2055813"/>
            <a:ext cx="1230312" cy="180181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46800" r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50" b="1" dirty="0" smtClean="0">
                <a:solidFill>
                  <a:srgbClr val="363636"/>
                </a:solidFill>
              </a:rPr>
              <a:t>분산파일시스템</a:t>
            </a: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ko-KR" sz="1050" b="1" dirty="0" err="1" smtClean="0">
                <a:solidFill>
                  <a:srgbClr val="363636"/>
                </a:solidFill>
              </a:rPr>
              <a:t>NoSQL</a:t>
            </a:r>
            <a:endParaRPr lang="ko-KR" altLang="en-US" sz="1050" b="1" dirty="0" smtClean="0">
              <a:solidFill>
                <a:srgbClr val="363636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5827713" y="2092325"/>
            <a:ext cx="1897062" cy="2795588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 smtClean="0">
                <a:solidFill>
                  <a:srgbClr val="000000"/>
                </a:solidFill>
              </a:rPr>
              <a:t>수집 시스템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271463" y="1341438"/>
            <a:ext cx="1860550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데이터 소스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gray">
          <a:xfrm>
            <a:off x="2225675" y="1341438"/>
            <a:ext cx="1300163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데이터 제공 채널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3608388" y="1341438"/>
            <a:ext cx="1635125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네트워크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gray">
          <a:xfrm>
            <a:off x="8031163" y="1341438"/>
            <a:ext cx="1603375" cy="3270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err="1" smtClean="0">
                <a:solidFill>
                  <a:srgbClr val="000000"/>
                </a:solidFill>
                <a:latin typeface="맑은 고딕" pitchFamily="50" charset="-127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 저장소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5329238" y="1341438"/>
            <a:ext cx="2625725" cy="3270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연계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수집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3" name="순서도: 자기 디스크 12"/>
          <p:cNvSpPr/>
          <p:nvPr/>
        </p:nvSpPr>
        <p:spPr bwMode="auto">
          <a:xfrm>
            <a:off x="463550" y="1874838"/>
            <a:ext cx="676275" cy="5334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14" name="순서도: 자기 디스크 13"/>
          <p:cNvSpPr/>
          <p:nvPr/>
        </p:nvSpPr>
        <p:spPr bwMode="auto">
          <a:xfrm>
            <a:off x="469900" y="2459038"/>
            <a:ext cx="677863" cy="53498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15" name="순서도: 자기 디스크 14"/>
          <p:cNvSpPr/>
          <p:nvPr/>
        </p:nvSpPr>
        <p:spPr bwMode="auto">
          <a:xfrm>
            <a:off x="473075" y="3063875"/>
            <a:ext cx="677863" cy="53498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17" name="순서도: 다중 문서 16"/>
          <p:cNvSpPr/>
          <p:nvPr/>
        </p:nvSpPr>
        <p:spPr bwMode="auto">
          <a:xfrm>
            <a:off x="446088" y="5011738"/>
            <a:ext cx="704850" cy="655637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/>
              </a:rPr>
              <a:t>비정형</a:t>
            </a:r>
            <a:endParaRPr lang="en-US" altLang="ko-KR" sz="1000" dirty="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(File)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" name="순서도: 다중 문서 17"/>
          <p:cNvSpPr/>
          <p:nvPr/>
        </p:nvSpPr>
        <p:spPr bwMode="auto">
          <a:xfrm>
            <a:off x="434975" y="5726113"/>
            <a:ext cx="703263" cy="655637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Excel</a:t>
            </a: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맑은 고딕"/>
              </a:rPr>
              <a:t>File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gray">
          <a:xfrm>
            <a:off x="1362075" y="1874838"/>
            <a:ext cx="1247775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데이터센터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gray">
          <a:xfrm>
            <a:off x="1350963" y="2263775"/>
            <a:ext cx="1249362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데이터센터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gray">
          <a:xfrm>
            <a:off x="1350963" y="2744788"/>
            <a:ext cx="1249362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그룹사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gray">
          <a:xfrm>
            <a:off x="2801938" y="1874838"/>
            <a:ext cx="571500" cy="7223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기관</a:t>
            </a:r>
            <a:endParaRPr lang="en-US" altLang="ko-KR" sz="1000" b="1" dirty="0" smtClean="0">
              <a:solidFill>
                <a:srgbClr val="00BDFA">
                  <a:lumMod val="50000"/>
                </a:srgbClr>
              </a:solidFill>
              <a:latin typeface="맑은 고딕" pitchFamily="50" charset="-127"/>
            </a:endParaRPr>
          </a:p>
          <a:p>
            <a:pPr algn="ctr">
              <a:defRPr/>
            </a:pPr>
            <a:r>
              <a:rPr lang="ko-KR" altLang="en-US" sz="1000" b="1" dirty="0" smtClean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제공</a:t>
            </a:r>
            <a:endParaRPr lang="en-US" altLang="ko-KR" sz="1000" b="1" dirty="0" smtClean="0">
              <a:solidFill>
                <a:srgbClr val="00BDFA">
                  <a:lumMod val="50000"/>
                </a:srgbClr>
              </a:solidFill>
              <a:latin typeface="맑은 고딕" pitchFamily="50" charset="-127"/>
            </a:endParaRPr>
          </a:p>
          <a:p>
            <a:pPr algn="ctr">
              <a:defRPr/>
            </a:pPr>
            <a:r>
              <a:rPr lang="en-US" altLang="ko-KR" sz="1000" b="1" dirty="0" smtClean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API</a:t>
            </a:r>
            <a:endParaRPr lang="ko-KR" altLang="en-US" sz="1000" b="1" dirty="0">
              <a:solidFill>
                <a:srgbClr val="00BDFA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gray">
          <a:xfrm>
            <a:off x="2801938" y="2741613"/>
            <a:ext cx="571500" cy="7223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OPEN</a:t>
            </a:r>
          </a:p>
          <a:p>
            <a:pPr algn="ctr">
              <a:defRPr/>
            </a:pPr>
            <a:r>
              <a:rPr lang="en-US" altLang="ko-KR" sz="1000" b="1" dirty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API</a:t>
            </a:r>
            <a:endParaRPr lang="ko-KR" altLang="en-US" sz="1000" b="1" dirty="0">
              <a:solidFill>
                <a:srgbClr val="00BDFA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gray">
          <a:xfrm>
            <a:off x="1350963" y="3132138"/>
            <a:ext cx="1249362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그룹사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5" name="순서도: 자기 디스크 24"/>
          <p:cNvSpPr/>
          <p:nvPr/>
        </p:nvSpPr>
        <p:spPr bwMode="auto">
          <a:xfrm>
            <a:off x="473075" y="3676650"/>
            <a:ext cx="677863" cy="5334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gray">
          <a:xfrm>
            <a:off x="1350963" y="3613150"/>
            <a:ext cx="1249362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데이터센터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gray">
          <a:xfrm>
            <a:off x="1350963" y="3983038"/>
            <a:ext cx="1249362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그룹사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gray">
          <a:xfrm>
            <a:off x="1350963" y="4357688"/>
            <a:ext cx="1249362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고객사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0" name="AutoShape 53"/>
          <p:cNvSpPr>
            <a:spLocks noChangeArrowheads="1"/>
          </p:cNvSpPr>
          <p:nvPr/>
        </p:nvSpPr>
        <p:spPr bwMode="auto">
          <a:xfrm>
            <a:off x="2322513" y="3613150"/>
            <a:ext cx="1050925" cy="1065213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  <a:ex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DB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접속 등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2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수집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AGENT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" name="순서도: 자기 디스크 30"/>
          <p:cNvSpPr/>
          <p:nvPr/>
        </p:nvSpPr>
        <p:spPr bwMode="auto">
          <a:xfrm>
            <a:off x="473075" y="4254500"/>
            <a:ext cx="677863" cy="53498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gray">
          <a:xfrm>
            <a:off x="1350963" y="5086350"/>
            <a:ext cx="1249362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관리 </a:t>
            </a:r>
            <a:r>
              <a:rPr lang="en-US" altLang="ko-KR" sz="1000" b="1" smtClean="0">
                <a:solidFill>
                  <a:srgbClr val="000000"/>
                </a:solidFill>
                <a:latin typeface="맑은 고딕" pitchFamily="50" charset="-127"/>
              </a:rPr>
              <a:t>PC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gray">
          <a:xfrm>
            <a:off x="1350963" y="5456238"/>
            <a:ext cx="1249362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smtClean="0">
                <a:solidFill>
                  <a:srgbClr val="000000"/>
                </a:solidFill>
                <a:latin typeface="맑은 고딕" pitchFamily="50" charset="-127"/>
              </a:rPr>
              <a:t>WEB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gray">
          <a:xfrm>
            <a:off x="1350963" y="5830888"/>
            <a:ext cx="1249362" cy="3349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smtClean="0">
                <a:solidFill>
                  <a:srgbClr val="000000"/>
                </a:solidFill>
                <a:latin typeface="맑은 고딕" pitchFamily="50" charset="-127"/>
              </a:rPr>
              <a:t>SNS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5" name="AutoShape 53"/>
          <p:cNvSpPr>
            <a:spLocks noChangeArrowheads="1"/>
          </p:cNvSpPr>
          <p:nvPr/>
        </p:nvSpPr>
        <p:spPr bwMode="auto">
          <a:xfrm>
            <a:off x="2343150" y="5083175"/>
            <a:ext cx="1030288" cy="1065213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  <a:ex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SFTP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등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수집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AGENT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수동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사람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3946525" y="2679700"/>
            <a:ext cx="1220788" cy="6016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 smtClean="0">
                <a:solidFill>
                  <a:srgbClr val="363636"/>
                </a:solidFill>
              </a:rPr>
              <a:t>내부망</a:t>
            </a:r>
            <a:endParaRPr lang="ko-KR" altLang="en-US" sz="1000" b="1" dirty="0" smtClean="0">
              <a:solidFill>
                <a:srgbClr val="363636"/>
              </a:solidFill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3946525" y="3516313"/>
            <a:ext cx="1220788" cy="6016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 dirty="0" smtClean="0">
                <a:solidFill>
                  <a:srgbClr val="363636"/>
                </a:solidFill>
              </a:rPr>
              <a:t>전용선</a:t>
            </a:r>
          </a:p>
        </p:txBody>
      </p:sp>
      <p:sp>
        <p:nvSpPr>
          <p:cNvPr id="38" name="타원 37"/>
          <p:cNvSpPr/>
          <p:nvPr/>
        </p:nvSpPr>
        <p:spPr bwMode="auto">
          <a:xfrm>
            <a:off x="3946525" y="4373563"/>
            <a:ext cx="1220788" cy="6016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 dirty="0" smtClean="0">
                <a:solidFill>
                  <a:srgbClr val="363636"/>
                </a:solidFill>
              </a:rPr>
              <a:t>인터넷</a:t>
            </a:r>
          </a:p>
        </p:txBody>
      </p:sp>
      <p:cxnSp>
        <p:nvCxnSpPr>
          <p:cNvPr id="39" name="직선 화살표 연결선 38"/>
          <p:cNvCxnSpPr>
            <a:stCxn id="22" idx="3"/>
            <a:endCxn id="36" idx="1"/>
          </p:cNvCxnSpPr>
          <p:nvPr/>
        </p:nvCxnSpPr>
        <p:spPr bwMode="auto">
          <a:xfrm>
            <a:off x="3373438" y="2235200"/>
            <a:ext cx="752475" cy="533400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직선 화살표 연결선 39"/>
          <p:cNvCxnSpPr>
            <a:endCxn id="37" idx="1"/>
          </p:cNvCxnSpPr>
          <p:nvPr/>
        </p:nvCxnSpPr>
        <p:spPr bwMode="auto">
          <a:xfrm rot="16200000" flipH="1">
            <a:off x="3078957" y="2558256"/>
            <a:ext cx="1341438" cy="75247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직선 화살표 연결선 40"/>
          <p:cNvCxnSpPr>
            <a:endCxn id="38" idx="1"/>
          </p:cNvCxnSpPr>
          <p:nvPr/>
        </p:nvCxnSpPr>
        <p:spPr bwMode="auto">
          <a:xfrm rot="16200000" flipH="1">
            <a:off x="3084513" y="3421063"/>
            <a:ext cx="1330325" cy="75247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직선 화살표 연결선 41"/>
          <p:cNvCxnSpPr>
            <a:stCxn id="30" idx="3"/>
            <a:endCxn id="36" idx="3"/>
          </p:cNvCxnSpPr>
          <p:nvPr/>
        </p:nvCxnSpPr>
        <p:spPr bwMode="auto">
          <a:xfrm flipV="1">
            <a:off x="3373438" y="3194050"/>
            <a:ext cx="752475" cy="952500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직선 화살표 연결선 42"/>
          <p:cNvCxnSpPr/>
          <p:nvPr/>
        </p:nvCxnSpPr>
        <p:spPr bwMode="auto">
          <a:xfrm flipV="1">
            <a:off x="3298825" y="4789488"/>
            <a:ext cx="2822575" cy="1041400"/>
          </a:xfrm>
          <a:prstGeom prst="straightConnector1">
            <a:avLst/>
          </a:prstGeom>
          <a:solidFill>
            <a:srgbClr val="FBB779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직선 화살표 연결선 43"/>
          <p:cNvCxnSpPr>
            <a:endCxn id="37" idx="3"/>
          </p:cNvCxnSpPr>
          <p:nvPr/>
        </p:nvCxnSpPr>
        <p:spPr bwMode="auto">
          <a:xfrm rot="5400000" flipH="1" flipV="1">
            <a:off x="3036888" y="4367213"/>
            <a:ext cx="1425575" cy="75247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직선 화살표 연결선 44"/>
          <p:cNvCxnSpPr>
            <a:endCxn id="36" idx="3"/>
          </p:cNvCxnSpPr>
          <p:nvPr/>
        </p:nvCxnSpPr>
        <p:spPr bwMode="auto">
          <a:xfrm rot="5400000" flipH="1" flipV="1">
            <a:off x="2714626" y="3852862"/>
            <a:ext cx="2070100" cy="75247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직선 화살표 연결선 45"/>
          <p:cNvCxnSpPr>
            <a:stCxn id="30" idx="3"/>
            <a:endCxn id="38" idx="2"/>
          </p:cNvCxnSpPr>
          <p:nvPr/>
        </p:nvCxnSpPr>
        <p:spPr bwMode="auto">
          <a:xfrm>
            <a:off x="3373438" y="4146550"/>
            <a:ext cx="573087" cy="528638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직선 화살표 연결선 46"/>
          <p:cNvCxnSpPr>
            <a:endCxn id="37" idx="2"/>
          </p:cNvCxnSpPr>
          <p:nvPr/>
        </p:nvCxnSpPr>
        <p:spPr bwMode="auto">
          <a:xfrm flipV="1">
            <a:off x="3373438" y="3817938"/>
            <a:ext cx="573087" cy="32861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정육면체 47"/>
          <p:cNvSpPr/>
          <p:nvPr/>
        </p:nvSpPr>
        <p:spPr bwMode="auto">
          <a:xfrm>
            <a:off x="8526463" y="2278063"/>
            <a:ext cx="257175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gray">
          <a:xfrm>
            <a:off x="6024563" y="2482850"/>
            <a:ext cx="15494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데이터 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Flow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제어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gray">
          <a:xfrm>
            <a:off x="6024563" y="2843213"/>
            <a:ext cx="15494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전달 보장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gray">
          <a:xfrm>
            <a:off x="6021388" y="3203575"/>
            <a:ext cx="15494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프로토콜 변환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gray">
          <a:xfrm>
            <a:off x="6024563" y="3552825"/>
            <a:ext cx="1549400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트랜잭션 관리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gray">
          <a:xfrm>
            <a:off x="6021388" y="3913188"/>
            <a:ext cx="1549400" cy="3127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인증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보안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5827713" y="5338763"/>
            <a:ext cx="1897062" cy="1006475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 smtClean="0">
                <a:solidFill>
                  <a:srgbClr val="000000"/>
                </a:solidFill>
              </a:rPr>
              <a:t>데이터 연계</a:t>
            </a:r>
            <a:r>
              <a:rPr lang="en-US" altLang="ko-KR" sz="1050" b="1" dirty="0" smtClean="0">
                <a:solidFill>
                  <a:srgbClr val="000000"/>
                </a:solidFill>
              </a:rPr>
              <a:t>/</a:t>
            </a:r>
            <a:r>
              <a:rPr lang="ko-KR" altLang="en-US" sz="1050" b="1" dirty="0" smtClean="0">
                <a:solidFill>
                  <a:srgbClr val="000000"/>
                </a:solidFill>
              </a:rPr>
              <a:t>수집</a:t>
            </a:r>
            <a:endParaRPr lang="en-US" altLang="ko-KR" sz="1050" b="1" dirty="0" smtClean="0">
              <a:solidFill>
                <a:srgbClr val="000000"/>
              </a:solidFill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 smtClean="0">
                <a:solidFill>
                  <a:srgbClr val="000000"/>
                </a:solidFill>
              </a:rPr>
              <a:t>관리시스템</a:t>
            </a:r>
          </a:p>
        </p:txBody>
      </p:sp>
      <p:sp>
        <p:nvSpPr>
          <p:cNvPr id="55" name="Rectangle 5"/>
          <p:cNvSpPr>
            <a:spLocks noChangeArrowheads="1"/>
          </p:cNvSpPr>
          <p:nvPr/>
        </p:nvSpPr>
        <p:spPr bwMode="gray">
          <a:xfrm>
            <a:off x="6021388" y="5934075"/>
            <a:ext cx="1549400" cy="3127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통합관리 및 모니터링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56" name="위쪽/아래쪽 화살표 55"/>
          <p:cNvSpPr/>
          <p:nvPr/>
        </p:nvSpPr>
        <p:spPr bwMode="auto">
          <a:xfrm>
            <a:off x="6696075" y="4887913"/>
            <a:ext cx="242888" cy="45085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57" name="Rectangle 5"/>
          <p:cNvSpPr>
            <a:spLocks noChangeArrowheads="1"/>
          </p:cNvSpPr>
          <p:nvPr/>
        </p:nvSpPr>
        <p:spPr bwMode="gray">
          <a:xfrm>
            <a:off x="6024563" y="4410075"/>
            <a:ext cx="1549400" cy="3127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데이터 업로드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수동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)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58" name="정육면체 57"/>
          <p:cNvSpPr/>
          <p:nvPr/>
        </p:nvSpPr>
        <p:spPr bwMode="auto">
          <a:xfrm>
            <a:off x="8685213" y="2428875"/>
            <a:ext cx="258762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59" name="정육면체 58"/>
          <p:cNvSpPr/>
          <p:nvPr/>
        </p:nvSpPr>
        <p:spPr bwMode="auto">
          <a:xfrm>
            <a:off x="8843963" y="2579688"/>
            <a:ext cx="258762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60" name="정육면체 59"/>
          <p:cNvSpPr/>
          <p:nvPr/>
        </p:nvSpPr>
        <p:spPr bwMode="auto">
          <a:xfrm>
            <a:off x="9004300" y="2730500"/>
            <a:ext cx="257175" cy="36671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61" name="정육면체 60"/>
          <p:cNvSpPr/>
          <p:nvPr/>
        </p:nvSpPr>
        <p:spPr bwMode="auto">
          <a:xfrm>
            <a:off x="8440738" y="2800350"/>
            <a:ext cx="258762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62" name="정육면체 61"/>
          <p:cNvSpPr/>
          <p:nvPr/>
        </p:nvSpPr>
        <p:spPr bwMode="auto">
          <a:xfrm>
            <a:off x="8599488" y="2951163"/>
            <a:ext cx="258762" cy="366712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63" name="정육면체 62"/>
          <p:cNvSpPr/>
          <p:nvPr/>
        </p:nvSpPr>
        <p:spPr bwMode="auto">
          <a:xfrm>
            <a:off x="8759825" y="3101975"/>
            <a:ext cx="257175" cy="36671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64" name="정육면체 63"/>
          <p:cNvSpPr/>
          <p:nvPr/>
        </p:nvSpPr>
        <p:spPr bwMode="auto">
          <a:xfrm>
            <a:off x="8918575" y="3251200"/>
            <a:ext cx="258763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65" name="순서도: 자기 디스크 64"/>
          <p:cNvSpPr/>
          <p:nvPr/>
        </p:nvSpPr>
        <p:spPr bwMode="auto">
          <a:xfrm>
            <a:off x="8482013" y="4217988"/>
            <a:ext cx="762000" cy="720725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RDBMS</a:t>
            </a:r>
            <a:endParaRPr lang="ko-KR" altLang="en-US" sz="1000" b="1" dirty="0"/>
          </a:p>
        </p:txBody>
      </p:sp>
      <p:sp>
        <p:nvSpPr>
          <p:cNvPr id="66" name="순서도: 자기 디스크 65"/>
          <p:cNvSpPr/>
          <p:nvPr/>
        </p:nvSpPr>
        <p:spPr bwMode="auto">
          <a:xfrm>
            <a:off x="8512175" y="5194300"/>
            <a:ext cx="762000" cy="82708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Data</a:t>
            </a:r>
          </a:p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Warehouse</a:t>
            </a:r>
            <a:endParaRPr lang="ko-KR" altLang="en-US" sz="1000" b="1" dirty="0"/>
          </a:p>
        </p:txBody>
      </p:sp>
      <p:cxnSp>
        <p:nvCxnSpPr>
          <p:cNvPr id="67" name="직선 화살표 연결선 66"/>
          <p:cNvCxnSpPr/>
          <p:nvPr/>
        </p:nvCxnSpPr>
        <p:spPr bwMode="auto">
          <a:xfrm>
            <a:off x="5221288" y="3173413"/>
            <a:ext cx="2733675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직선 화살표 연결선 67"/>
          <p:cNvCxnSpPr/>
          <p:nvPr/>
        </p:nvCxnSpPr>
        <p:spPr bwMode="auto">
          <a:xfrm>
            <a:off x="5221288" y="3497263"/>
            <a:ext cx="2733675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직선 화살표 연결선 68"/>
          <p:cNvCxnSpPr/>
          <p:nvPr/>
        </p:nvCxnSpPr>
        <p:spPr bwMode="auto">
          <a:xfrm>
            <a:off x="5221288" y="2813050"/>
            <a:ext cx="2733675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직선 화살표 연결선 69"/>
          <p:cNvCxnSpPr/>
          <p:nvPr/>
        </p:nvCxnSpPr>
        <p:spPr bwMode="auto">
          <a:xfrm>
            <a:off x="5259388" y="4759325"/>
            <a:ext cx="2733675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직선 화살표 연결선 70"/>
          <p:cNvCxnSpPr/>
          <p:nvPr/>
        </p:nvCxnSpPr>
        <p:spPr bwMode="auto">
          <a:xfrm>
            <a:off x="5221288" y="4219575"/>
            <a:ext cx="2733675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직선 화살표 연결선 71"/>
          <p:cNvCxnSpPr>
            <a:stCxn id="35" idx="3"/>
            <a:endCxn id="38" idx="3"/>
          </p:cNvCxnSpPr>
          <p:nvPr/>
        </p:nvCxnSpPr>
        <p:spPr bwMode="auto">
          <a:xfrm flipV="1">
            <a:off x="3373438" y="4887913"/>
            <a:ext cx="752475" cy="72866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3" name="TextBox 106"/>
          <p:cNvSpPr txBox="1">
            <a:spLocks noChangeArrowheads="1"/>
          </p:cNvSpPr>
          <p:nvPr/>
        </p:nvSpPr>
        <p:spPr bwMode="auto">
          <a:xfrm>
            <a:off x="5165725" y="2560638"/>
            <a:ext cx="955675" cy="28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rIns="46800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</a:rPr>
              <a:t>SFTP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6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</a:rPr>
              <a:t>Collector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5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</a:rPr>
              <a:t>ETL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10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10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</a:rPr>
              <a:t>Sqoop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10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9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9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7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en-US" altLang="ko-KR" sz="8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</a:rPr>
              <a:t>File Upload</a:t>
            </a:r>
            <a:endParaRPr lang="ko-KR" altLang="en-US" sz="1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1.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연계 및 수집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3) ETL </a:t>
            </a:r>
            <a:r>
              <a:rPr lang="ko-KR" altLang="en-US" sz="1200" smtClean="0">
                <a:ea typeface="굴림" pitchFamily="50" charset="-127"/>
              </a:rPr>
              <a:t>개요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196975"/>
            <a:ext cx="9405937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3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1.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연계 및 수집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4) </a:t>
            </a:r>
            <a:r>
              <a:rPr lang="ko-KR" altLang="en-US" sz="1200" smtClean="0">
                <a:ea typeface="굴림" pitchFamily="50" charset="-127"/>
              </a:rPr>
              <a:t>예시 </a:t>
            </a:r>
            <a:r>
              <a:rPr lang="en-US" altLang="ko-KR" sz="1200" smtClean="0">
                <a:ea typeface="굴림" pitchFamily="50" charset="-127"/>
              </a:rPr>
              <a:t>- </a:t>
            </a:r>
            <a:r>
              <a:rPr lang="ko-KR" altLang="en-US" sz="1200" smtClean="0">
                <a:ea typeface="굴림" pitchFamily="50" charset="-127"/>
              </a:rPr>
              <a:t>웹 크롤링  </a:t>
            </a:r>
          </a:p>
        </p:txBody>
      </p:sp>
      <p:sp>
        <p:nvSpPr>
          <p:cNvPr id="6" name="TextBox 62"/>
          <p:cNvSpPr txBox="1"/>
          <p:nvPr/>
        </p:nvSpPr>
        <p:spPr>
          <a:xfrm>
            <a:off x="6099175" y="1992313"/>
            <a:ext cx="1177925" cy="338137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46800" rIns="4680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50" b="1" dirty="0" smtClean="0">
                <a:solidFill>
                  <a:srgbClr val="363636"/>
                </a:solidFill>
              </a:rPr>
              <a:t>분산파일시스템</a:t>
            </a: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US" altLang="ko-KR" sz="1050" b="1" dirty="0" smtClean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ko-KR" sz="1050" b="1" dirty="0" err="1" smtClean="0">
                <a:solidFill>
                  <a:srgbClr val="363636"/>
                </a:solidFill>
              </a:rPr>
              <a:t>NoSQL</a:t>
            </a:r>
            <a:endParaRPr lang="ko-KR" altLang="en-US" sz="1050" b="1" dirty="0" smtClean="0">
              <a:solidFill>
                <a:srgbClr val="363636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4090988" y="1773238"/>
            <a:ext cx="1816100" cy="3087687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 err="1" smtClean="0">
                <a:solidFill>
                  <a:srgbClr val="000000"/>
                </a:solidFill>
              </a:rPr>
              <a:t>웹크롤링</a:t>
            </a:r>
            <a:r>
              <a:rPr lang="ko-KR" altLang="en-US" sz="1050" b="1" dirty="0" smtClean="0">
                <a:solidFill>
                  <a:srgbClr val="000000"/>
                </a:solidFill>
              </a:rPr>
              <a:t> 시스템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284163" y="1268413"/>
            <a:ext cx="2117725" cy="338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데이터 소스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gray">
          <a:xfrm>
            <a:off x="2557463" y="1268413"/>
            <a:ext cx="1281112" cy="3317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네트워크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6030913" y="1268413"/>
            <a:ext cx="1382712" cy="3317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err="1" smtClean="0">
                <a:solidFill>
                  <a:srgbClr val="000000"/>
                </a:solidFill>
                <a:latin typeface="맑은 고딕" pitchFamily="50" charset="-127"/>
              </a:rPr>
              <a:t>빅데이터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 저장소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gray">
          <a:xfrm>
            <a:off x="4090988" y="1268413"/>
            <a:ext cx="1816100" cy="3317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연계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수집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3030538" y="2484438"/>
            <a:ext cx="768350" cy="21859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 dirty="0" smtClean="0">
                <a:solidFill>
                  <a:srgbClr val="363636"/>
                </a:solidFill>
              </a:rPr>
              <a:t>인터넷</a:t>
            </a:r>
          </a:p>
        </p:txBody>
      </p:sp>
      <p:sp>
        <p:nvSpPr>
          <p:cNvPr id="13" name="정육면체 12"/>
          <p:cNvSpPr/>
          <p:nvPr/>
        </p:nvSpPr>
        <p:spPr bwMode="auto">
          <a:xfrm>
            <a:off x="6400800" y="2424113"/>
            <a:ext cx="246063" cy="373062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4279900" y="4048125"/>
            <a:ext cx="1482725" cy="31908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게시판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 pitchFamily="50" charset="-127"/>
              </a:rPr>
              <a:t>수집기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4276725" y="4413250"/>
            <a:ext cx="1481138" cy="31908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SNS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 pitchFamily="50" charset="-127"/>
              </a:rPr>
              <a:t>수집기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4090988" y="5319713"/>
            <a:ext cx="1816100" cy="1165225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 err="1" smtClean="0">
                <a:solidFill>
                  <a:srgbClr val="000000"/>
                </a:solidFill>
              </a:rPr>
              <a:t>웹크롤링</a:t>
            </a:r>
            <a:r>
              <a:rPr lang="ko-KR" altLang="en-US" sz="1050" b="1" dirty="0" smtClean="0">
                <a:solidFill>
                  <a:srgbClr val="000000"/>
                </a:solidFill>
              </a:rPr>
              <a:t> 관리 시스템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4276725" y="5645150"/>
            <a:ext cx="1481138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통합관리 및 모니터링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9" name="위쪽/아래쪽 화살표 18"/>
          <p:cNvSpPr/>
          <p:nvPr/>
        </p:nvSpPr>
        <p:spPr bwMode="auto">
          <a:xfrm>
            <a:off x="4922838" y="4860925"/>
            <a:ext cx="231775" cy="45720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 smtClean="0">
              <a:solidFill>
                <a:srgbClr val="000000"/>
              </a:solidFill>
            </a:endParaRPr>
          </a:p>
        </p:txBody>
      </p:sp>
      <p:sp>
        <p:nvSpPr>
          <p:cNvPr id="20" name="정육면체 19"/>
          <p:cNvSpPr/>
          <p:nvPr/>
        </p:nvSpPr>
        <p:spPr bwMode="auto">
          <a:xfrm>
            <a:off x="6553200" y="2576513"/>
            <a:ext cx="246063" cy="373062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1" name="정육면체 20"/>
          <p:cNvSpPr/>
          <p:nvPr/>
        </p:nvSpPr>
        <p:spPr bwMode="auto">
          <a:xfrm>
            <a:off x="6705600" y="2728913"/>
            <a:ext cx="246063" cy="373062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2" name="정육면체 21"/>
          <p:cNvSpPr/>
          <p:nvPr/>
        </p:nvSpPr>
        <p:spPr bwMode="auto">
          <a:xfrm>
            <a:off x="6858000" y="2881313"/>
            <a:ext cx="246063" cy="373062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3" name="정육면체 22"/>
          <p:cNvSpPr/>
          <p:nvPr/>
        </p:nvSpPr>
        <p:spPr bwMode="auto">
          <a:xfrm>
            <a:off x="6318250" y="2952750"/>
            <a:ext cx="247650" cy="37306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4" name="정육면체 23"/>
          <p:cNvSpPr/>
          <p:nvPr/>
        </p:nvSpPr>
        <p:spPr bwMode="auto">
          <a:xfrm>
            <a:off x="6470650" y="3105150"/>
            <a:ext cx="247650" cy="37306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5" name="정육면체 24"/>
          <p:cNvSpPr/>
          <p:nvPr/>
        </p:nvSpPr>
        <p:spPr bwMode="auto">
          <a:xfrm>
            <a:off x="6623050" y="3257550"/>
            <a:ext cx="247650" cy="37306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6" name="정육면체 25"/>
          <p:cNvSpPr/>
          <p:nvPr/>
        </p:nvSpPr>
        <p:spPr bwMode="auto">
          <a:xfrm>
            <a:off x="6775450" y="3409950"/>
            <a:ext cx="247650" cy="37306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endParaRPr lang="ko-KR" altLang="en-US" sz="1000" b="1" dirty="0"/>
          </a:p>
        </p:txBody>
      </p:sp>
      <p:sp>
        <p:nvSpPr>
          <p:cNvPr id="27" name="순서도: 자기 디스크 26"/>
          <p:cNvSpPr/>
          <p:nvPr/>
        </p:nvSpPr>
        <p:spPr bwMode="auto">
          <a:xfrm>
            <a:off x="6351588" y="5629275"/>
            <a:ext cx="649287" cy="54133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Meta DB</a:t>
            </a:r>
            <a:endParaRPr lang="ko-KR" altLang="en-US" sz="1000" b="1" dirty="0"/>
          </a:p>
        </p:txBody>
      </p:sp>
      <p:sp>
        <p:nvSpPr>
          <p:cNvPr id="28" name="TextBox 63"/>
          <p:cNvSpPr txBox="1">
            <a:spLocks noChangeArrowheads="1"/>
          </p:cNvSpPr>
          <p:nvPr/>
        </p:nvSpPr>
        <p:spPr bwMode="auto">
          <a:xfrm>
            <a:off x="3838575" y="3203575"/>
            <a:ext cx="728663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rIns="46800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ko-KR" sz="1000" b="1">
                <a:solidFill>
                  <a:srgbClr val="C00000"/>
                </a:solidFill>
              </a:rPr>
              <a:t>HTTP</a:t>
            </a:r>
            <a:endParaRPr lang="ko-KR" altLang="en-US" sz="1000" b="1">
              <a:solidFill>
                <a:srgbClr val="C00000"/>
              </a:solidFill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2103438"/>
            <a:ext cx="11176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5"/>
          <p:cNvSpPr>
            <a:spLocks noChangeArrowheads="1"/>
          </p:cNvSpPr>
          <p:nvPr/>
        </p:nvSpPr>
        <p:spPr bwMode="gray">
          <a:xfrm>
            <a:off x="4278313" y="6019800"/>
            <a:ext cx="1482725" cy="31908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수집사이트 및 목록 관리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 bwMode="auto">
          <a:xfrm>
            <a:off x="3798888" y="3454400"/>
            <a:ext cx="2614612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화살표 연결선 32"/>
          <p:cNvCxnSpPr>
            <a:stCxn id="31" idx="3"/>
            <a:endCxn id="27" idx="2"/>
          </p:cNvCxnSpPr>
          <p:nvPr/>
        </p:nvCxnSpPr>
        <p:spPr bwMode="auto">
          <a:xfrm flipV="1">
            <a:off x="5761038" y="5900738"/>
            <a:ext cx="590550" cy="27940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arrow"/>
          </a:ln>
          <a:effectLst/>
        </p:spPr>
      </p:cxnSp>
      <p:cxnSp>
        <p:nvCxnSpPr>
          <p:cNvPr id="34" name="직선 화살표 연결선 33"/>
          <p:cNvCxnSpPr/>
          <p:nvPr/>
        </p:nvCxnSpPr>
        <p:spPr bwMode="auto">
          <a:xfrm>
            <a:off x="1968500" y="2546350"/>
            <a:ext cx="1062038" cy="501650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직선 화살표 연결선 34"/>
          <p:cNvCxnSpPr/>
          <p:nvPr/>
        </p:nvCxnSpPr>
        <p:spPr bwMode="auto">
          <a:xfrm flipV="1">
            <a:off x="1968500" y="3903663"/>
            <a:ext cx="1062038" cy="22066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직선 화살표 연결선 35"/>
          <p:cNvCxnSpPr/>
          <p:nvPr/>
        </p:nvCxnSpPr>
        <p:spPr bwMode="auto">
          <a:xfrm flipV="1">
            <a:off x="1968500" y="4124325"/>
            <a:ext cx="1062038" cy="608013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직선 화살표 연결선 36"/>
          <p:cNvCxnSpPr/>
          <p:nvPr/>
        </p:nvCxnSpPr>
        <p:spPr bwMode="auto">
          <a:xfrm>
            <a:off x="1968500" y="3048000"/>
            <a:ext cx="1062038" cy="277813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4279900" y="3689350"/>
            <a:ext cx="1482725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WEB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맑은 고딕" pitchFamily="50" charset="-127"/>
              </a:rPr>
              <a:t>수집기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9" name="TextBox 97"/>
          <p:cNvSpPr txBox="1"/>
          <p:nvPr/>
        </p:nvSpPr>
        <p:spPr>
          <a:xfrm>
            <a:off x="7550150" y="1268413"/>
            <a:ext cx="2071688" cy="395287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46800" rIns="4680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• </a:t>
            </a:r>
            <a:r>
              <a:rPr lang="ko-KR" altLang="en-US" sz="1050" dirty="0" err="1" smtClean="0"/>
              <a:t>웹데이터를</a:t>
            </a:r>
            <a:r>
              <a:rPr lang="ko-KR" altLang="en-US" sz="1050" dirty="0" smtClean="0"/>
              <a:t> 직접 수집하기 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위해서는 </a:t>
            </a:r>
            <a:r>
              <a:rPr lang="ko-KR" altLang="en-US" sz="1050" dirty="0" err="1" smtClean="0"/>
              <a:t>웹데이터</a:t>
            </a:r>
            <a:r>
              <a:rPr lang="ko-KR" altLang="en-US" sz="1050" dirty="0" smtClean="0"/>
              <a:t> 수집을 위한</a:t>
            </a:r>
          </a:p>
          <a:p>
            <a:pPr>
              <a:defRPr/>
            </a:pPr>
            <a:r>
              <a:rPr lang="ko-KR" altLang="en-US" sz="1050" dirty="0" smtClean="0"/>
              <a:t>  인프라를 별도로 구성해야 함</a:t>
            </a:r>
            <a:endParaRPr lang="en-US" altLang="ko-KR" sz="1050" dirty="0" smtClean="0"/>
          </a:p>
          <a:p>
            <a:pPr>
              <a:defRPr/>
            </a:pPr>
            <a:endParaRPr lang="ko-KR" altLang="en-US" sz="1050" dirty="0" smtClean="0"/>
          </a:p>
          <a:p>
            <a:pPr>
              <a:defRPr/>
            </a:pPr>
            <a:r>
              <a:rPr lang="en-US" altLang="ko-KR" sz="1050" dirty="0" smtClean="0"/>
              <a:t>• </a:t>
            </a:r>
            <a:r>
              <a:rPr lang="ko-KR" altLang="en-US" sz="1050" dirty="0" err="1" smtClean="0"/>
              <a:t>웹데이터</a:t>
            </a:r>
            <a:r>
              <a:rPr lang="ko-KR" altLang="en-US" sz="1050" dirty="0" smtClean="0"/>
              <a:t> 수집을 위한 인프라는</a:t>
            </a:r>
          </a:p>
          <a:p>
            <a:pPr>
              <a:defRPr/>
            </a:pPr>
            <a:r>
              <a:rPr lang="ko-KR" altLang="en-US" sz="1050" dirty="0" smtClean="0"/>
              <a:t>  다중의 수집서버와 수집대상</a:t>
            </a:r>
          </a:p>
          <a:p>
            <a:pPr>
              <a:defRPr/>
            </a:pPr>
            <a:r>
              <a:rPr lang="ko-KR" altLang="en-US" sz="1050" dirty="0" smtClean="0"/>
              <a:t>  웹사이트나 게시판에 대한 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URL</a:t>
            </a:r>
            <a:r>
              <a:rPr lang="ko-KR" altLang="en-US" sz="1050" dirty="0" smtClean="0"/>
              <a:t>목록을 관리하는</a:t>
            </a:r>
          </a:p>
          <a:p>
            <a:pPr>
              <a:defRPr/>
            </a:pPr>
            <a:r>
              <a:rPr lang="en-US" altLang="ko-KR" sz="1050" dirty="0" smtClean="0"/>
              <a:t>  URL</a:t>
            </a:r>
            <a:r>
              <a:rPr lang="ko-KR" altLang="en-US" sz="1050" dirty="0" smtClean="0"/>
              <a:t>목록 </a:t>
            </a:r>
            <a:r>
              <a:rPr lang="en-US" altLang="ko-KR" sz="1050" dirty="0" smtClean="0"/>
              <a:t>DB</a:t>
            </a:r>
            <a:r>
              <a:rPr lang="ko-KR" altLang="en-US" sz="1050" dirty="0" smtClean="0"/>
              <a:t>가 필요함</a:t>
            </a:r>
            <a:endParaRPr lang="en-US" altLang="ko-KR" sz="1050" dirty="0" smtClean="0"/>
          </a:p>
          <a:p>
            <a:pPr>
              <a:defRPr/>
            </a:pP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• </a:t>
            </a:r>
            <a:r>
              <a:rPr lang="ko-KR" altLang="en-US" sz="1050" dirty="0" err="1" smtClean="0"/>
              <a:t>웹데이터</a:t>
            </a:r>
            <a:r>
              <a:rPr lang="ko-KR" altLang="en-US" sz="1050" dirty="0" smtClean="0"/>
              <a:t> 수집체계의 운영관리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시스템은 수집사이트 목록 및 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키워드 목록 등을 관리해야 함</a:t>
            </a:r>
            <a:endParaRPr lang="en-US" altLang="ko-KR" sz="1050" dirty="0" smtClean="0"/>
          </a:p>
          <a:p>
            <a:pPr>
              <a:defRPr/>
            </a:pP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• </a:t>
            </a:r>
            <a:r>
              <a:rPr lang="ko-KR" altLang="en-US" sz="1050" dirty="0" smtClean="0"/>
              <a:t>수집된 데이터는 텍스트 파일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형태로 저장되며 비정형 데이터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정형화 </a:t>
            </a:r>
            <a:r>
              <a:rPr lang="ko-KR" altLang="en-US" sz="1050" dirty="0" err="1" smtClean="0"/>
              <a:t>에플리케이션으로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err="1" smtClean="0"/>
              <a:t>관계형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DB </a:t>
            </a:r>
            <a:r>
              <a:rPr lang="ko-KR" altLang="en-US" sz="1050" dirty="0" smtClean="0"/>
              <a:t>또는 </a:t>
            </a:r>
            <a:r>
              <a:rPr lang="en-US" altLang="ko-KR" sz="1050" dirty="0" err="1" smtClean="0"/>
              <a:t>NoSQL</a:t>
            </a:r>
            <a:r>
              <a:rPr lang="ko-KR" altLang="en-US" sz="1050" dirty="0" smtClean="0"/>
              <a:t>에</a:t>
            </a:r>
            <a:endParaRPr lang="en-US" altLang="ko-KR" sz="1050" dirty="0" smtClean="0"/>
          </a:p>
          <a:p>
            <a:pPr>
              <a:defRPr/>
            </a:pPr>
            <a:r>
              <a:rPr lang="en-US" altLang="ko-KR" sz="1050" dirty="0" smtClean="0"/>
              <a:t>  </a:t>
            </a:r>
            <a:r>
              <a:rPr lang="ko-KR" altLang="en-US" sz="1050" dirty="0" smtClean="0"/>
              <a:t>저장됨</a:t>
            </a:r>
            <a:endParaRPr lang="en-US" altLang="ko-KR" sz="1050" dirty="0" smtClean="0"/>
          </a:p>
          <a:p>
            <a:pPr>
              <a:defRPr/>
            </a:pPr>
            <a:endParaRPr lang="ko-KR" altLang="en-US" sz="1050" dirty="0"/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gray">
          <a:xfrm>
            <a:off x="7769225" y="1417638"/>
            <a:ext cx="1687513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b="1" dirty="0" smtClean="0">
                <a:solidFill>
                  <a:srgbClr val="000000"/>
                </a:solidFill>
                <a:latin typeface="맑은 고딕" pitchFamily="50" charset="-127"/>
              </a:rPr>
              <a:t>고려사항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1" name="TextBox 99"/>
          <p:cNvSpPr txBox="1"/>
          <p:nvPr/>
        </p:nvSpPr>
        <p:spPr>
          <a:xfrm>
            <a:off x="284163" y="1773238"/>
            <a:ext cx="1684337" cy="409892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46800" rIns="46800" anchor="b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sz="1050" dirty="0" smtClean="0"/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gray">
          <a:xfrm>
            <a:off x="376238" y="1992313"/>
            <a:ext cx="1482725" cy="319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WEB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3" name="순서도: 내부 저장소 42"/>
          <p:cNvSpPr/>
          <p:nvPr/>
        </p:nvSpPr>
        <p:spPr bwMode="auto">
          <a:xfrm>
            <a:off x="444500" y="2424113"/>
            <a:ext cx="642938" cy="373062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네이버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44" name="순서도: 내부 저장소 43"/>
          <p:cNvSpPr/>
          <p:nvPr/>
        </p:nvSpPr>
        <p:spPr bwMode="auto">
          <a:xfrm>
            <a:off x="1160463" y="2420938"/>
            <a:ext cx="641350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smtClean="0">
                <a:latin typeface="+mn-ea"/>
              </a:rPr>
              <a:t>다음</a:t>
            </a:r>
          </a:p>
        </p:txBody>
      </p:sp>
      <p:sp>
        <p:nvSpPr>
          <p:cNvPr id="45" name="순서도: 내부 저장소 44"/>
          <p:cNvSpPr/>
          <p:nvPr/>
        </p:nvSpPr>
        <p:spPr bwMode="auto">
          <a:xfrm>
            <a:off x="439738" y="2873375"/>
            <a:ext cx="642937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네이트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46" name="순서도: 내부 저장소 45"/>
          <p:cNvSpPr/>
          <p:nvPr/>
        </p:nvSpPr>
        <p:spPr bwMode="auto">
          <a:xfrm>
            <a:off x="1155700" y="2870200"/>
            <a:ext cx="641350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구글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47" name="순서도: 내부 저장소 46"/>
          <p:cNvSpPr/>
          <p:nvPr/>
        </p:nvSpPr>
        <p:spPr bwMode="auto">
          <a:xfrm>
            <a:off x="773113" y="3300413"/>
            <a:ext cx="642937" cy="373062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야후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48" name="Rectangle 5"/>
          <p:cNvSpPr>
            <a:spLocks noChangeArrowheads="1"/>
          </p:cNvSpPr>
          <p:nvPr/>
        </p:nvSpPr>
        <p:spPr bwMode="gray">
          <a:xfrm>
            <a:off x="393700" y="4002088"/>
            <a:ext cx="1481138" cy="3175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</a:rPr>
              <a:t>SNS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9" name="순서도: 내부 저장소 48"/>
          <p:cNvSpPr/>
          <p:nvPr/>
        </p:nvSpPr>
        <p:spPr bwMode="auto">
          <a:xfrm>
            <a:off x="461963" y="4432300"/>
            <a:ext cx="641350" cy="373063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페이스북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50" name="순서도: 내부 저장소 49"/>
          <p:cNvSpPr/>
          <p:nvPr/>
        </p:nvSpPr>
        <p:spPr bwMode="auto">
          <a:xfrm>
            <a:off x="1176338" y="4429125"/>
            <a:ext cx="642937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트위터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51" name="순서도: 내부 저장소 50"/>
          <p:cNvSpPr/>
          <p:nvPr/>
        </p:nvSpPr>
        <p:spPr bwMode="auto">
          <a:xfrm>
            <a:off x="457200" y="4881563"/>
            <a:ext cx="641350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유투브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52" name="순서도: 내부 저장소 51"/>
          <p:cNvSpPr/>
          <p:nvPr/>
        </p:nvSpPr>
        <p:spPr bwMode="auto">
          <a:xfrm>
            <a:off x="1171575" y="4878388"/>
            <a:ext cx="642938" cy="371475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err="1" smtClean="0">
                <a:latin typeface="+mn-ea"/>
              </a:rPr>
              <a:t>카카오톡</a:t>
            </a:r>
            <a:endParaRPr lang="ko-KR" altLang="en-US" sz="1000" dirty="0" smtClean="0">
              <a:latin typeface="+mn-ea"/>
            </a:endParaRPr>
          </a:p>
        </p:txBody>
      </p:sp>
      <p:sp>
        <p:nvSpPr>
          <p:cNvPr id="53" name="순서도: 내부 저장소 52"/>
          <p:cNvSpPr/>
          <p:nvPr/>
        </p:nvSpPr>
        <p:spPr bwMode="auto">
          <a:xfrm>
            <a:off x="790575" y="5308600"/>
            <a:ext cx="641350" cy="373063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 smtClean="0">
                <a:latin typeface="+mn-ea"/>
              </a:rPr>
              <a:t>라인</a:t>
            </a: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gray">
          <a:xfrm>
            <a:off x="2246313" y="3240088"/>
            <a:ext cx="547687" cy="73183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dirty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OPEN</a:t>
            </a:r>
          </a:p>
          <a:p>
            <a:pPr algn="ctr">
              <a:defRPr/>
            </a:pPr>
            <a:r>
              <a:rPr lang="en-US" altLang="ko-KR" sz="1000" b="1" dirty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API</a:t>
            </a:r>
            <a:endParaRPr lang="ko-KR" altLang="en-US" sz="1000" b="1" dirty="0">
              <a:solidFill>
                <a:srgbClr val="00BDFA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55" name="순서도: 자기 디스크 54"/>
          <p:cNvSpPr/>
          <p:nvPr/>
        </p:nvSpPr>
        <p:spPr bwMode="auto">
          <a:xfrm>
            <a:off x="6321425" y="4160838"/>
            <a:ext cx="762000" cy="493712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RDBMS</a:t>
            </a:r>
            <a:endParaRPr lang="ko-KR" altLang="en-US" sz="1000" b="1" dirty="0"/>
          </a:p>
        </p:txBody>
      </p:sp>
      <p:sp>
        <p:nvSpPr>
          <p:cNvPr id="56" name="순서도: 자기 디스크 55"/>
          <p:cNvSpPr/>
          <p:nvPr/>
        </p:nvSpPr>
        <p:spPr bwMode="auto">
          <a:xfrm>
            <a:off x="6321425" y="4724400"/>
            <a:ext cx="762000" cy="568325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Data</a:t>
            </a:r>
          </a:p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smtClean="0"/>
              <a:t>Warehouse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8143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2.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저장 및 처리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1) </a:t>
            </a:r>
            <a:r>
              <a:rPr lang="ko-KR" altLang="en-US" sz="1200" smtClean="0">
                <a:ea typeface="굴림" pitchFamily="50" charset="-127"/>
              </a:rPr>
              <a:t>요구사항 및 구성 요소 정의</a:t>
            </a:r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gray">
          <a:xfrm>
            <a:off x="1135063" y="3738563"/>
            <a:ext cx="2486025" cy="525462"/>
          </a:xfrm>
          <a:prstGeom prst="homePlate">
            <a:avLst>
              <a:gd name="adj" fmla="val 36119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다양한 데이터 저장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3621088" y="1225550"/>
            <a:ext cx="5992812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2550">
              <a:buFont typeface="Arial" pitchFamily="34" charset="0"/>
              <a:buChar char="•"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데이터의 저장과 운영에 필요한 통합적인 운영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관리 기능을 지원</a:t>
            </a:r>
            <a:endParaRPr lang="ko-KR" altLang="en-US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621088" y="1584325"/>
            <a:ext cx="5992812" cy="365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2550">
              <a:buFont typeface="Arial" pitchFamily="34" charset="0"/>
              <a:buChar char="•"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분석을 위하여 수집된 데이터의 임시저장소로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분석이 완료된 데이터는 폐기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삭제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)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함</a:t>
            </a:r>
            <a:endParaRPr lang="ko-KR" altLang="en-US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621088" y="1946275"/>
            <a:ext cx="5992812" cy="3825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중요한 자료는 반드시 백업이 필요하며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이를 위한 백업 저장소의 기능을 지원 해야 함</a:t>
            </a:r>
            <a:endParaRPr lang="ko-KR" altLang="en-US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621088" y="2328863"/>
            <a:ext cx="5992812" cy="403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수집된 데이터를 전처리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가공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)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하여 분석에 활용될 수 있도록 지원</a:t>
            </a:r>
            <a:endParaRPr lang="en-US" altLang="ko-KR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622675" y="2732088"/>
            <a:ext cx="59912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smtClean="0">
                <a:solidFill>
                  <a:srgbClr val="000000"/>
                </a:solidFill>
                <a:latin typeface="맑은 고딕"/>
              </a:rPr>
              <a:t>데이터 처리를 쉽게 할 수 있는 </a:t>
            </a:r>
            <a:r>
              <a:rPr lang="en-US" altLang="ko-KR" sz="1100" smtClean="0">
                <a:solidFill>
                  <a:srgbClr val="000000"/>
                </a:solidFill>
                <a:latin typeface="맑은 고딕"/>
              </a:rPr>
              <a:t>SQL </a:t>
            </a:r>
            <a:r>
              <a:rPr lang="ko-KR" altLang="en-US" sz="1100" smtClean="0">
                <a:solidFill>
                  <a:srgbClr val="000000"/>
                </a:solidFill>
                <a:latin typeface="맑은 고딕"/>
              </a:rPr>
              <a:t>쿼리 지원</a:t>
            </a:r>
            <a:endParaRPr lang="en-US" altLang="ko-KR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621088" y="3148013"/>
            <a:ext cx="5992812" cy="5556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smtClean="0">
                <a:solidFill>
                  <a:srgbClr val="000000"/>
                </a:solidFill>
                <a:latin typeface="맑은 고딕"/>
              </a:rPr>
              <a:t>데이터센터</a:t>
            </a:r>
            <a:r>
              <a:rPr lang="en-US" altLang="ko-KR" sz="1100" smtClean="0">
                <a:solidFill>
                  <a:srgbClr val="000000"/>
                </a:solidFill>
                <a:latin typeface="맑은 고딕"/>
              </a:rPr>
              <a:t>, </a:t>
            </a:r>
            <a:r>
              <a:rPr lang="ko-KR" altLang="en-US" sz="1100" smtClean="0">
                <a:solidFill>
                  <a:srgbClr val="000000"/>
                </a:solidFill>
                <a:latin typeface="맑은 고딕"/>
              </a:rPr>
              <a:t>그룹사 및 외부로 </a:t>
            </a:r>
            <a:r>
              <a:rPr lang="ko-KR" altLang="en-US" sz="1100" dirty="0" err="1" smtClean="0">
                <a:solidFill>
                  <a:srgbClr val="000000"/>
                </a:solidFill>
                <a:latin typeface="맑은 고딕"/>
              </a:rPr>
              <a:t>부터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 수집하는 데이터의 양이 증가할 것을 대비하여 </a:t>
            </a:r>
            <a:endParaRPr lang="en-US" altLang="ko-KR" sz="1100" dirty="0" smtClean="0">
              <a:solidFill>
                <a:srgbClr val="000000"/>
              </a:solidFill>
              <a:latin typeface="맑은 고딕"/>
            </a:endParaRPr>
          </a:p>
          <a:p>
            <a:pPr marL="176213" indent="-88900">
              <a:defRPr/>
            </a:pP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 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대용량 데이터를 충분히 저장할 수 있는 </a:t>
            </a:r>
            <a:r>
              <a:rPr lang="ko-KR" altLang="en-US" sz="1100" dirty="0" err="1" smtClean="0">
                <a:solidFill>
                  <a:srgbClr val="000000"/>
                </a:solidFill>
                <a:latin typeface="맑은 고딕"/>
              </a:rPr>
              <a:t>확장성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 있는 구성이 필요</a:t>
            </a:r>
            <a:endParaRPr lang="en-US" altLang="ko-KR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gray">
          <a:xfrm>
            <a:off x="1135063" y="1233488"/>
            <a:ext cx="2486025" cy="325437"/>
          </a:xfrm>
          <a:prstGeom prst="homePlate">
            <a:avLst>
              <a:gd name="adj" fmla="val 43217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통합 운영</a:t>
            </a:r>
            <a:r>
              <a:rPr lang="en-US" altLang="ko-KR" sz="1100">
                <a:solidFill>
                  <a:srgbClr val="000000"/>
                </a:solidFill>
              </a:rPr>
              <a:t>/</a:t>
            </a:r>
            <a:r>
              <a:rPr lang="ko-KR" altLang="en-US" sz="1100">
                <a:solidFill>
                  <a:srgbClr val="000000"/>
                </a:solidFill>
              </a:rPr>
              <a:t>관리 데이터 저장소</a:t>
            </a:r>
          </a:p>
        </p:txBody>
      </p: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1135063" y="1584325"/>
            <a:ext cx="2486025" cy="350838"/>
          </a:xfrm>
          <a:prstGeom prst="homePlate">
            <a:avLst>
              <a:gd name="adj" fmla="val 29262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분석을 위한 데이터 임시 저장소</a:t>
            </a:r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1135063" y="1971675"/>
            <a:ext cx="2486025" cy="357188"/>
          </a:xfrm>
          <a:prstGeom prst="homePlate">
            <a:avLst>
              <a:gd name="adj" fmla="val 24940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백업을 위한 데이터 저장소</a:t>
            </a:r>
          </a:p>
        </p:txBody>
      </p:sp>
      <p:sp>
        <p:nvSpPr>
          <p:cNvPr id="17" name="AutoShape 2"/>
          <p:cNvSpPr>
            <a:spLocks noChangeArrowheads="1"/>
          </p:cNvSpPr>
          <p:nvPr/>
        </p:nvSpPr>
        <p:spPr bwMode="gray">
          <a:xfrm>
            <a:off x="1135063" y="2365375"/>
            <a:ext cx="2486025" cy="366713"/>
          </a:xfrm>
          <a:prstGeom prst="homePlate">
            <a:avLst>
              <a:gd name="adj" fmla="val 26709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데이터 가공을 위한 기반</a:t>
            </a:r>
          </a:p>
        </p:txBody>
      </p:sp>
      <p:sp>
        <p:nvSpPr>
          <p:cNvPr id="18" name="AutoShape 2"/>
          <p:cNvSpPr>
            <a:spLocks noChangeArrowheads="1"/>
          </p:cNvSpPr>
          <p:nvPr/>
        </p:nvSpPr>
        <p:spPr bwMode="gray">
          <a:xfrm>
            <a:off x="1135063" y="2767013"/>
            <a:ext cx="2486025" cy="379412"/>
          </a:xfrm>
          <a:prstGeom prst="homePlate">
            <a:avLst>
              <a:gd name="adj" fmla="val 30001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쉬운 데이터 처리</a:t>
            </a:r>
          </a:p>
        </p:txBody>
      </p:sp>
      <p:sp>
        <p:nvSpPr>
          <p:cNvPr id="19" name="AutoShape 2"/>
          <p:cNvSpPr>
            <a:spLocks noChangeArrowheads="1"/>
          </p:cNvSpPr>
          <p:nvPr/>
        </p:nvSpPr>
        <p:spPr bwMode="gray">
          <a:xfrm>
            <a:off x="1135063" y="3178175"/>
            <a:ext cx="2486025" cy="525463"/>
          </a:xfrm>
          <a:prstGeom prst="homePlate">
            <a:avLst>
              <a:gd name="adj" fmla="val 30467"/>
            </a:avLst>
          </a:prstGeom>
          <a:solidFill>
            <a:srgbClr val="DDDDDD">
              <a:alpha val="50195"/>
            </a:srgbClr>
          </a:solidFill>
          <a:ln w="12700" algn="ctr">
            <a:solidFill>
              <a:srgbClr val="B2B2B2"/>
            </a:solidFill>
            <a:miter lim="800000"/>
            <a:headEnd/>
            <a:tailEnd/>
          </a:ln>
        </p:spPr>
        <p:txBody>
          <a:bodyPr lIns="144000" tIns="0" rIns="144000" bIns="0" anchor="ctr"/>
          <a:lstStyle/>
          <a:p>
            <a:pPr algn="r" eaLnBrk="0" latinLnBrk="0" hangingPunct="0"/>
            <a:r>
              <a:rPr lang="ko-KR" altLang="en-US" sz="1100">
                <a:solidFill>
                  <a:srgbClr val="000000"/>
                </a:solidFill>
              </a:rPr>
              <a:t>대용량 데이터 저장</a:t>
            </a:r>
          </a:p>
        </p:txBody>
      </p:sp>
      <p:sp>
        <p:nvSpPr>
          <p:cNvPr id="20" name="AutoShape 2"/>
          <p:cNvSpPr>
            <a:spLocks noChangeArrowheads="1"/>
          </p:cNvSpPr>
          <p:nvPr/>
        </p:nvSpPr>
        <p:spPr bwMode="gray">
          <a:xfrm>
            <a:off x="292100" y="1233488"/>
            <a:ext cx="1281113" cy="3030537"/>
          </a:xfrm>
          <a:prstGeom prst="homePlate">
            <a:avLst>
              <a:gd name="adj" fmla="val 34222"/>
            </a:avLst>
          </a:prstGeom>
          <a:solidFill>
            <a:schemeClr val="tx2">
              <a:lumMod val="40000"/>
              <a:lumOff val="60000"/>
            </a:schemeClr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latinLnBrk="0" hangingPunct="0">
              <a:defRPr/>
            </a:pPr>
            <a:r>
              <a:rPr lang="ko-KR" altLang="en-US" sz="1100" b="1" smtClean="0">
                <a:solidFill>
                  <a:srgbClr val="000000"/>
                </a:solidFill>
                <a:latin typeface="맑은 고딕"/>
              </a:rPr>
              <a:t>저장 및 처리</a:t>
            </a:r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 eaLnBrk="0" latinLnBrk="0" hangingPunct="0">
              <a:defRPr/>
            </a:pPr>
            <a:endParaRPr lang="en-US" altLang="ko-KR" sz="1100" b="1" smtClean="0">
              <a:solidFill>
                <a:srgbClr val="000000"/>
              </a:solidFill>
              <a:latin typeface="맑은 고딕"/>
            </a:endParaRPr>
          </a:p>
          <a:p>
            <a:pPr algn="ctr" eaLnBrk="0" latinLnBrk="0" hangingPunct="0">
              <a:defRPr/>
            </a:pPr>
            <a:r>
              <a:rPr lang="ko-KR" altLang="en-US" sz="1100" b="1" smtClean="0">
                <a:solidFill>
                  <a:srgbClr val="000000"/>
                </a:solidFill>
                <a:latin typeface="맑은 고딕"/>
              </a:rPr>
              <a:t>요구사항</a:t>
            </a:r>
            <a:endParaRPr lang="ko-KR" altLang="en-US" sz="1100" b="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3622675" y="3706813"/>
            <a:ext cx="5991225" cy="5572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88900">
              <a:buFont typeface="Arial" pitchFamily="34" charset="0"/>
              <a:buChar char="•"/>
              <a:defRPr/>
            </a:pP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분석에 활용되는 데이터의 종류 및 형태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(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정형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/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비정형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/>
              </a:rPr>
              <a:t>)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/>
              </a:rPr>
              <a:t>는 다양하므로 이를 체계적으로 저장할 수 있는 구성을 지원</a:t>
            </a:r>
            <a:endParaRPr lang="en-US" altLang="ko-KR" sz="11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" name="Text Box 108"/>
          <p:cNvSpPr txBox="1">
            <a:spLocks noChangeArrowheads="1"/>
          </p:cNvSpPr>
          <p:nvPr/>
        </p:nvSpPr>
        <p:spPr bwMode="gray">
          <a:xfrm>
            <a:off x="404813" y="5407025"/>
            <a:ext cx="17208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정형 데이터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/>
            <a:r>
              <a:rPr kumimoji="0" lang="en-US" altLang="ko-KR" sz="1000">
                <a:solidFill>
                  <a:srgbClr val="000000"/>
                </a:solidFill>
              </a:rPr>
              <a:t>  -&gt; RDBMS  </a:t>
            </a:r>
            <a:r>
              <a:rPr kumimoji="0" lang="ko-KR" altLang="en-US" sz="1000">
                <a:solidFill>
                  <a:srgbClr val="000000"/>
                </a:solidFill>
              </a:rPr>
              <a:t>   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준정형 데이터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/>
            <a:r>
              <a:rPr kumimoji="0" lang="en-US" altLang="ko-KR" sz="1000">
                <a:solidFill>
                  <a:srgbClr val="000000"/>
                </a:solidFill>
              </a:rPr>
              <a:t>  -&gt; NoSQL</a:t>
            </a: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비정형 데이터 </a:t>
            </a:r>
            <a:r>
              <a:rPr lang="ko-KR" altLang="en-US" sz="1000">
                <a:solidFill>
                  <a:srgbClr val="000000"/>
                </a:solidFill>
              </a:rPr>
              <a:t>및 원본로그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/>
            <a:r>
              <a:rPr kumimoji="0" lang="en-US" altLang="ko-KR" sz="1000">
                <a:solidFill>
                  <a:srgbClr val="000000"/>
                </a:solidFill>
              </a:rPr>
              <a:t>  -&gt; File(</a:t>
            </a:r>
            <a:r>
              <a:rPr kumimoji="0" lang="ko-KR" altLang="en-US" sz="1000">
                <a:solidFill>
                  <a:srgbClr val="000000"/>
                </a:solidFill>
              </a:rPr>
              <a:t>로컬 및 분산파일</a:t>
            </a:r>
            <a:r>
              <a:rPr kumimoji="0" lang="en-US" altLang="ko-KR" sz="100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gray">
          <a:xfrm>
            <a:off x="404813" y="4927600"/>
            <a:ext cx="1720850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저장 데이터 형식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4" name="Text Box 108"/>
          <p:cNvSpPr txBox="1">
            <a:spLocks noChangeArrowheads="1"/>
          </p:cNvSpPr>
          <p:nvPr/>
        </p:nvSpPr>
        <p:spPr bwMode="gray">
          <a:xfrm>
            <a:off x="2166938" y="5405438"/>
            <a:ext cx="17208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분산파일시스템   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en-US" altLang="ko-KR" sz="1000">
                <a:solidFill>
                  <a:srgbClr val="000000"/>
                </a:solidFill>
              </a:rPr>
              <a:t>SQL on Hadoop(</a:t>
            </a:r>
            <a:r>
              <a:rPr kumimoji="0" lang="ko-KR" altLang="en-US" sz="1000">
                <a:solidFill>
                  <a:srgbClr val="000000"/>
                </a:solidFill>
              </a:rPr>
              <a:t>타조 등</a:t>
            </a:r>
            <a:r>
              <a:rPr kumimoji="0" lang="en-US" altLang="ko-KR" sz="1000">
                <a:solidFill>
                  <a:srgbClr val="000000"/>
                </a:solidFill>
              </a:rPr>
              <a:t>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ko-KR" sz="1000">
                <a:solidFill>
                  <a:srgbClr val="000000"/>
                </a:solidFill>
              </a:rPr>
              <a:t>NoSQL(HBase,</a:t>
            </a:r>
            <a:r>
              <a:rPr lang="ko-KR" altLang="en-US" sz="1000">
                <a:solidFill>
                  <a:srgbClr val="000000"/>
                </a:solidFill>
              </a:rPr>
              <a:t>몽고</a:t>
            </a:r>
            <a:r>
              <a:rPr lang="en-US" altLang="ko-KR" sz="1000">
                <a:solidFill>
                  <a:srgbClr val="000000"/>
                </a:solidFill>
              </a:rPr>
              <a:t>DB </a:t>
            </a:r>
            <a:r>
              <a:rPr lang="ko-KR" altLang="en-US" sz="1000">
                <a:solidFill>
                  <a:srgbClr val="000000"/>
                </a:solidFill>
              </a:rPr>
              <a:t>등</a:t>
            </a:r>
            <a:r>
              <a:rPr lang="en-US" altLang="ko-KR" sz="1000">
                <a:solidFill>
                  <a:srgbClr val="000000"/>
                </a:solidFill>
              </a:rPr>
              <a:t>)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원본 데이터 저장소 역할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/>
            <a:endParaRPr kumimoji="0" lang="en-US" altLang="ko-KR" sz="1000">
              <a:solidFill>
                <a:srgbClr val="000000"/>
              </a:solidFill>
            </a:endParaRP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gray">
          <a:xfrm>
            <a:off x="2166938" y="4927600"/>
            <a:ext cx="1720850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대용량 데이터 저장소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6" name="Text Box 108"/>
          <p:cNvSpPr txBox="1">
            <a:spLocks noChangeArrowheads="1"/>
          </p:cNvSpPr>
          <p:nvPr/>
        </p:nvSpPr>
        <p:spPr bwMode="gray">
          <a:xfrm>
            <a:off x="3930650" y="5405438"/>
            <a:ext cx="181768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하둡기반의 </a:t>
            </a:r>
            <a:r>
              <a:rPr kumimoji="0" lang="en-US" altLang="ko-KR" sz="1000">
                <a:solidFill>
                  <a:srgbClr val="000000"/>
                </a:solidFill>
              </a:rPr>
              <a:t>SQL</a:t>
            </a:r>
            <a:r>
              <a:rPr kumimoji="0" lang="ko-KR" altLang="en-US" sz="1000">
                <a:solidFill>
                  <a:srgbClr val="000000"/>
                </a:solidFill>
              </a:rPr>
              <a:t>과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/>
            <a:r>
              <a:rPr lang="ko-KR" altLang="en-US" sz="1000">
                <a:solidFill>
                  <a:srgbClr val="000000"/>
                </a:solidFill>
              </a:rPr>
              <a:t>  상용 </a:t>
            </a:r>
            <a:r>
              <a:rPr kumimoji="0" lang="en-US" altLang="ko-KR" sz="1000">
                <a:solidFill>
                  <a:srgbClr val="000000"/>
                </a:solidFill>
              </a:rPr>
              <a:t>RDBMS/</a:t>
            </a:r>
          </a:p>
          <a:p>
            <a:pPr eaLnBrk="1" hangingPunct="1"/>
            <a:r>
              <a:rPr lang="en-US" altLang="ko-KR" sz="1000">
                <a:solidFill>
                  <a:srgbClr val="000000"/>
                </a:solidFill>
              </a:rPr>
              <a:t>  MPP(</a:t>
            </a:r>
            <a:r>
              <a:rPr lang="ko-KR" altLang="en-US" sz="1000">
                <a:solidFill>
                  <a:srgbClr val="000000"/>
                </a:solidFill>
              </a:rPr>
              <a:t>엑사데이터</a:t>
            </a:r>
            <a:r>
              <a:rPr lang="en-US" altLang="ko-KR" sz="1000">
                <a:solidFill>
                  <a:srgbClr val="000000"/>
                </a:solidFill>
              </a:rPr>
              <a:t>,</a:t>
            </a:r>
            <a:r>
              <a:rPr lang="ko-KR" altLang="en-US" sz="1000">
                <a:solidFill>
                  <a:srgbClr val="000000"/>
                </a:solidFill>
              </a:rPr>
              <a:t>그린플럼</a:t>
            </a:r>
            <a:r>
              <a:rPr lang="en-US" altLang="ko-KR" sz="1000">
                <a:solidFill>
                  <a:srgbClr val="000000"/>
                </a:solidFill>
              </a:rPr>
              <a:t>)</a:t>
            </a:r>
            <a:r>
              <a:rPr lang="ko-KR" altLang="en-US" sz="1000">
                <a:solidFill>
                  <a:srgbClr val="000000"/>
                </a:solidFill>
              </a:rPr>
              <a:t>가</a:t>
            </a:r>
            <a:endParaRPr lang="en-US" altLang="ko-KR" sz="1000">
              <a:solidFill>
                <a:srgbClr val="000000"/>
              </a:solidFill>
            </a:endParaRPr>
          </a:p>
          <a:p>
            <a:pPr eaLnBrk="1" hangingPunct="1"/>
            <a:r>
              <a:rPr lang="en-US" altLang="ko-KR" sz="1000">
                <a:solidFill>
                  <a:srgbClr val="000000"/>
                </a:solidFill>
              </a:rPr>
              <a:t>  </a:t>
            </a:r>
            <a:r>
              <a:rPr lang="ko-KR" altLang="en-US" sz="1000">
                <a:solidFill>
                  <a:srgbClr val="000000"/>
                </a:solidFill>
              </a:rPr>
              <a:t>연계된 통합 </a:t>
            </a:r>
            <a:r>
              <a:rPr lang="en-US" altLang="ko-KR" sz="1000">
                <a:solidFill>
                  <a:srgbClr val="000000"/>
                </a:solidFill>
              </a:rPr>
              <a:t>DataWarehouse</a:t>
            </a:r>
            <a:endParaRPr kumimoji="0" lang="en-US" altLang="ko-KR" sz="1000">
              <a:solidFill>
                <a:srgbClr val="000000"/>
              </a:solidFill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gray">
          <a:xfrm>
            <a:off x="3930650" y="4927600"/>
            <a:ext cx="1817688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b="1" smtClean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하이브리드 </a:t>
            </a:r>
            <a:r>
              <a:rPr lang="en-US" altLang="ko-KR" sz="1000" b="1" smtClean="0">
                <a:solidFill>
                  <a:srgbClr val="000000"/>
                </a:solidFill>
                <a:latin typeface="맑은 고딕" pitchFamily="50" charset="-127"/>
              </a:rPr>
              <a:t>DW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28" name="Text Box 108"/>
          <p:cNvSpPr txBox="1">
            <a:spLocks noChangeArrowheads="1"/>
          </p:cNvSpPr>
          <p:nvPr/>
        </p:nvSpPr>
        <p:spPr bwMode="gray">
          <a:xfrm>
            <a:off x="7654925" y="5410200"/>
            <a:ext cx="19589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ko-KR" altLang="en-US" sz="1000">
                <a:solidFill>
                  <a:srgbClr val="000000"/>
                </a:solidFill>
              </a:rPr>
              <a:t>메타데이터 관리</a:t>
            </a:r>
            <a:endParaRPr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ko-KR" altLang="en-US" sz="1000">
                <a:solidFill>
                  <a:srgbClr val="000000"/>
                </a:solidFill>
              </a:rPr>
              <a:t>데이터 통합 관리를 위한</a:t>
            </a:r>
            <a:endParaRPr lang="en-US" altLang="ko-KR" sz="1000">
              <a:solidFill>
                <a:srgbClr val="000000"/>
              </a:solidFill>
            </a:endParaRPr>
          </a:p>
          <a:p>
            <a:pPr eaLnBrk="1" hangingPunct="1"/>
            <a:r>
              <a:rPr lang="en-US" altLang="ko-KR" sz="1000">
                <a:solidFill>
                  <a:srgbClr val="000000"/>
                </a:solidFill>
              </a:rPr>
              <a:t> </a:t>
            </a:r>
            <a:r>
              <a:rPr lang="ko-KR" altLang="en-US" sz="1000">
                <a:solidFill>
                  <a:srgbClr val="000000"/>
                </a:solidFill>
              </a:rPr>
              <a:t>운영</a:t>
            </a:r>
            <a:r>
              <a:rPr lang="en-US" altLang="ko-KR" sz="1000">
                <a:solidFill>
                  <a:srgbClr val="000000"/>
                </a:solidFill>
              </a:rPr>
              <a:t>/</a:t>
            </a:r>
            <a:r>
              <a:rPr lang="ko-KR" altLang="en-US" sz="1000">
                <a:solidFill>
                  <a:srgbClr val="000000"/>
                </a:solidFill>
              </a:rPr>
              <a:t>관리 시스템</a:t>
            </a:r>
            <a:endParaRPr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altLang="ko-KR" sz="1000">
                <a:solidFill>
                  <a:srgbClr val="000000"/>
                </a:solidFill>
              </a:rPr>
              <a:t>R/SAS </a:t>
            </a:r>
            <a:r>
              <a:rPr lang="ko-KR" altLang="en-US" sz="1000">
                <a:solidFill>
                  <a:srgbClr val="000000"/>
                </a:solidFill>
              </a:rPr>
              <a:t>등 통계패지와의 연계</a:t>
            </a:r>
            <a:endParaRPr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altLang="ko-KR" sz="1000">
                <a:solidFill>
                  <a:srgbClr val="000000"/>
                </a:solidFill>
              </a:rPr>
              <a:t>OLAP </a:t>
            </a:r>
            <a:r>
              <a:rPr lang="ko-KR" altLang="en-US" sz="1000">
                <a:solidFill>
                  <a:srgbClr val="000000"/>
                </a:solidFill>
              </a:rPr>
              <a:t>및 분석 솔루션과의 연계</a:t>
            </a:r>
            <a:endParaRPr kumimoji="0" lang="ko-KR" altLang="en-US" sz="1000">
              <a:solidFill>
                <a:srgbClr val="000000"/>
              </a:solidFill>
            </a:endParaRP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gray">
          <a:xfrm>
            <a:off x="7654925" y="4921250"/>
            <a:ext cx="1817688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데이터 관리 및 연계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1" name="Text Box 108"/>
          <p:cNvSpPr txBox="1">
            <a:spLocks noChangeArrowheads="1"/>
          </p:cNvSpPr>
          <p:nvPr/>
        </p:nvSpPr>
        <p:spPr bwMode="gray">
          <a:xfrm>
            <a:off x="5792788" y="5410200"/>
            <a:ext cx="1862137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66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kumimoji="0" lang="ko-KR" altLang="en-US" sz="1000">
                <a:solidFill>
                  <a:srgbClr val="000000"/>
                </a:solidFill>
              </a:rPr>
              <a:t>데이터 처리를 위한 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/>
            <a:r>
              <a:rPr lang="en-US" altLang="ko-KR" sz="1000">
                <a:solidFill>
                  <a:srgbClr val="000000"/>
                </a:solidFill>
              </a:rPr>
              <a:t>  </a:t>
            </a:r>
            <a:r>
              <a:rPr lang="ko-KR" altLang="en-US" sz="1000">
                <a:solidFill>
                  <a:srgbClr val="000000"/>
                </a:solidFill>
              </a:rPr>
              <a:t>맵리듀스 및 </a:t>
            </a:r>
            <a:r>
              <a:rPr lang="en-US" altLang="ko-KR" sz="1000">
                <a:solidFill>
                  <a:srgbClr val="000000"/>
                </a:solidFill>
              </a:rPr>
              <a:t>SQL </a:t>
            </a:r>
            <a:r>
              <a:rPr lang="ko-KR" altLang="en-US" sz="1000">
                <a:solidFill>
                  <a:srgbClr val="000000"/>
                </a:solidFill>
              </a:rPr>
              <a:t>쿼리 지원</a:t>
            </a:r>
            <a:endParaRPr kumimoji="0" lang="en-US" altLang="ko-KR" sz="100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ko-KR" altLang="en-US" sz="1000">
                <a:solidFill>
                  <a:srgbClr val="000000"/>
                </a:solidFill>
              </a:rPr>
              <a:t>실시간 데이터 처리를 위한</a:t>
            </a:r>
            <a:endParaRPr lang="en-US" altLang="ko-KR" sz="1000">
              <a:solidFill>
                <a:srgbClr val="000000"/>
              </a:solidFill>
            </a:endParaRPr>
          </a:p>
          <a:p>
            <a:pPr eaLnBrk="1" hangingPunct="1"/>
            <a:r>
              <a:rPr lang="en-US" altLang="ko-KR" sz="1000">
                <a:solidFill>
                  <a:srgbClr val="000000"/>
                </a:solidFill>
              </a:rPr>
              <a:t>  CEP </a:t>
            </a:r>
            <a:r>
              <a:rPr lang="ko-KR" altLang="en-US" sz="1000">
                <a:solidFill>
                  <a:srgbClr val="000000"/>
                </a:solidFill>
              </a:rPr>
              <a:t>지원</a:t>
            </a:r>
            <a:endParaRPr kumimoji="0" lang="en-US" altLang="ko-KR" sz="1000">
              <a:solidFill>
                <a:srgbClr val="000000"/>
              </a:solidFill>
            </a:endParaRPr>
          </a:p>
        </p:txBody>
      </p:sp>
      <p:sp>
        <p:nvSpPr>
          <p:cNvPr id="32" name="Rectangle 5"/>
          <p:cNvSpPr>
            <a:spLocks noChangeArrowheads="1"/>
          </p:cNvSpPr>
          <p:nvPr/>
        </p:nvSpPr>
        <p:spPr bwMode="gray">
          <a:xfrm>
            <a:off x="5792788" y="4921250"/>
            <a:ext cx="1817687" cy="34448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</a:rPr>
              <a:t>배치 처리</a:t>
            </a:r>
            <a:r>
              <a:rPr lang="en-US" altLang="ko-KR" sz="1000" b="1" smtClean="0">
                <a:solidFill>
                  <a:srgbClr val="000000"/>
                </a:solidFill>
                <a:latin typeface="맑은 고딕" pitchFamily="50" charset="-127"/>
              </a:rPr>
              <a:t>/SQL/CEP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3" name="AutoShape 53"/>
          <p:cNvSpPr>
            <a:spLocks noChangeArrowheads="1"/>
          </p:cNvSpPr>
          <p:nvPr/>
        </p:nvSpPr>
        <p:spPr bwMode="auto">
          <a:xfrm>
            <a:off x="292100" y="4811713"/>
            <a:ext cx="9321800" cy="1570037"/>
          </a:xfrm>
          <a:prstGeom prst="flowChartProcess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gray">
          <a:xfrm>
            <a:off x="292100" y="4456113"/>
            <a:ext cx="9321800" cy="355600"/>
          </a:xfrm>
          <a:prstGeom prst="rect">
            <a:avLst/>
          </a:prstGeom>
          <a:solidFill>
            <a:srgbClr val="C0C0C0"/>
          </a:solidFill>
          <a:ln w="19050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200" b="1" smtClean="0">
                <a:solidFill>
                  <a:srgbClr val="000000"/>
                </a:solidFill>
                <a:latin typeface="맑은 고딕" pitchFamily="50" charset="-127"/>
              </a:rPr>
              <a:t>구성 요소</a:t>
            </a:r>
            <a:endParaRPr lang="en-US" altLang="ko-KR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3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2.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저장 및 처리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2) </a:t>
            </a:r>
            <a:r>
              <a:rPr lang="ko-KR" altLang="en-US" sz="1200" smtClean="0">
                <a:ea typeface="굴림" pitchFamily="50" charset="-127"/>
              </a:rPr>
              <a:t>구성도 </a:t>
            </a:r>
            <a:r>
              <a:rPr lang="en-US" altLang="ko-KR" sz="1200" smtClean="0">
                <a:ea typeface="굴림" pitchFamily="50" charset="-127"/>
              </a:rPr>
              <a:t>- </a:t>
            </a:r>
            <a:r>
              <a:rPr lang="ko-KR" altLang="en-US" sz="1200" smtClean="0">
                <a:ea typeface="굴림" pitchFamily="50" charset="-127"/>
              </a:rPr>
              <a:t>통합 저장 플랫폼 및 특징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2582863" y="4265613"/>
            <a:ext cx="2289175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000000"/>
                </a:solidFill>
              </a:rPr>
              <a:t>하이브리드 </a:t>
            </a:r>
            <a:r>
              <a:rPr lang="en-US" altLang="ko-KR" sz="1200" b="1">
                <a:solidFill>
                  <a:srgbClr val="000000"/>
                </a:solidFill>
              </a:rPr>
              <a:t>DW</a:t>
            </a:r>
            <a:r>
              <a:rPr lang="ko-KR" altLang="en-US" sz="1200" b="1">
                <a:solidFill>
                  <a:srgbClr val="000000"/>
                </a:solidFill>
              </a:rPr>
              <a:t> </a:t>
            </a:r>
            <a:r>
              <a:rPr lang="en-US" altLang="ko-KR" sz="1200" b="1">
                <a:solidFill>
                  <a:srgbClr val="000000"/>
                </a:solidFill>
              </a:rPr>
              <a:t>/ SQL </a:t>
            </a:r>
            <a:r>
              <a:rPr lang="ko-KR" altLang="en-US" sz="1200" b="1">
                <a:solidFill>
                  <a:srgbClr val="000000"/>
                </a:solidFill>
              </a:rPr>
              <a:t>쿼리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582863" y="4583113"/>
            <a:ext cx="2289175" cy="187007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/>
              <a:t>데이터 분석 효율의 극대화 및 </a:t>
            </a:r>
            <a:r>
              <a:rPr lang="en-US" altLang="ko-KR" sz="1000" dirty="0" err="1"/>
              <a:t>NoSQL</a:t>
            </a:r>
            <a:r>
              <a:rPr lang="en-US" altLang="ko-KR" sz="1000" dirty="0"/>
              <a:t> DB</a:t>
            </a:r>
            <a:r>
              <a:rPr lang="ko-KR" altLang="en-US" sz="1000" dirty="0"/>
              <a:t>기반의 분석도구를 활용하기 위하여 </a:t>
            </a:r>
            <a:r>
              <a:rPr lang="en-US" altLang="ko-KR" sz="1000" dirty="0" err="1"/>
              <a:t>NoSQL</a:t>
            </a:r>
            <a:r>
              <a:rPr lang="en-US" altLang="ko-KR" sz="1000" dirty="0"/>
              <a:t> </a:t>
            </a:r>
            <a:r>
              <a:rPr lang="ko-KR" altLang="en-US" sz="1000" dirty="0"/>
              <a:t>데이터를 저장하기 위한 환경 구성</a:t>
            </a:r>
          </a:p>
          <a:p>
            <a:pPr>
              <a:defRPr/>
            </a:pPr>
            <a:r>
              <a:rPr lang="en-US" altLang="ko-KR" sz="1000"/>
              <a:t>• </a:t>
            </a:r>
            <a:r>
              <a:rPr lang="ko-KR" altLang="en-US" sz="1000"/>
              <a:t>데이터 저장 도구는 서로 다르지만 </a:t>
            </a:r>
            <a:r>
              <a:rPr lang="en-US" altLang="ko-KR" sz="1000"/>
              <a:t>SQL </a:t>
            </a:r>
            <a:r>
              <a:rPr lang="ko-KR" altLang="en-US" sz="1000"/>
              <a:t>쿼리를 모두 지원하는 기술이 요구됨</a:t>
            </a:r>
            <a:r>
              <a:rPr lang="en-US" altLang="ko-KR" sz="1000"/>
              <a:t>(</a:t>
            </a:r>
            <a:r>
              <a:rPr lang="ko-KR" altLang="en-US" sz="1000"/>
              <a:t>타조</a:t>
            </a:r>
            <a:r>
              <a:rPr lang="en-US" altLang="ko-KR" sz="1000"/>
              <a:t>,</a:t>
            </a:r>
            <a:r>
              <a:rPr lang="ko-KR" altLang="en-US" sz="1000"/>
              <a:t>임팔라 등 </a:t>
            </a:r>
            <a:r>
              <a:rPr lang="en-US" altLang="ko-KR" sz="1000"/>
              <a:t>SQL on Hadoop)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4989513" y="4256088"/>
            <a:ext cx="2289175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000000"/>
                </a:solidFill>
              </a:rPr>
              <a:t>유연한 데이터 교환 기반 구성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4989513" y="4573588"/>
            <a:ext cx="2289175" cy="193198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000" dirty="0"/>
              <a:t>• RDB/</a:t>
            </a:r>
            <a:r>
              <a:rPr lang="en-US" altLang="ko-KR" sz="1000" dirty="0" err="1"/>
              <a:t>NoSQL</a:t>
            </a:r>
            <a:r>
              <a:rPr lang="en-US" altLang="ko-KR" sz="1000" dirty="0"/>
              <a:t>/HDFS(File)</a:t>
            </a:r>
            <a:r>
              <a:rPr lang="ko-KR" altLang="en-US" sz="1000" dirty="0"/>
              <a:t>간의 데이터를 변환하여 저장할 수 있는 기반을 구성하여 제공함</a:t>
            </a:r>
          </a:p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/>
              <a:t>데이터 변환은 분석플랫폼의 데이터 변환 도구를 활용함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gray">
          <a:xfrm>
            <a:off x="7345363" y="4256088"/>
            <a:ext cx="2289175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000000"/>
                </a:solidFill>
              </a:rPr>
              <a:t>관리</a:t>
            </a:r>
            <a:r>
              <a:rPr lang="en-US" altLang="ko-KR" sz="1200" b="1" dirty="0">
                <a:solidFill>
                  <a:srgbClr val="000000"/>
                </a:solidFill>
              </a:rPr>
              <a:t>/</a:t>
            </a:r>
            <a:r>
              <a:rPr lang="ko-KR" altLang="en-US" sz="1200" b="1" dirty="0">
                <a:solidFill>
                  <a:srgbClr val="000000"/>
                </a:solidFill>
              </a:rPr>
              <a:t>운영을 위한 </a:t>
            </a:r>
            <a:r>
              <a:rPr lang="en-US" altLang="ko-KR" sz="1200" b="1" dirty="0">
                <a:solidFill>
                  <a:srgbClr val="000000"/>
                </a:solidFill>
              </a:rPr>
              <a:t>DB </a:t>
            </a:r>
            <a:r>
              <a:rPr lang="ko-KR" altLang="en-US" sz="1200" b="1" dirty="0">
                <a:solidFill>
                  <a:srgbClr val="000000"/>
                </a:solidFill>
              </a:rPr>
              <a:t>구성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7345363" y="4573588"/>
            <a:ext cx="2289175" cy="193198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/>
              <a:t>수집되는 다양한 데이터의 저장 및 폐기</a:t>
            </a:r>
            <a:r>
              <a:rPr lang="en-US" altLang="ko-KR" sz="1000" dirty="0"/>
              <a:t>(</a:t>
            </a:r>
            <a:r>
              <a:rPr lang="ko-KR" altLang="en-US" sz="1000" dirty="0"/>
              <a:t>삭제</a:t>
            </a:r>
            <a:r>
              <a:rPr lang="en-US" altLang="ko-KR" sz="1000" dirty="0"/>
              <a:t>)</a:t>
            </a:r>
            <a:r>
              <a:rPr lang="ko-KR" altLang="en-US" sz="1000" dirty="0"/>
              <a:t>이력을 관리할 수 있는 체계 구성</a:t>
            </a:r>
          </a:p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/>
              <a:t>저장 데이터와 활용채널간의 관계를 관리할 수 있는 체계를 구성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227013" y="4265613"/>
            <a:ext cx="2289175" cy="3175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 dirty="0">
                <a:solidFill>
                  <a:srgbClr val="000000"/>
                </a:solidFill>
              </a:rPr>
              <a:t>다양한 유형의 저장소 구성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227013" y="4583113"/>
            <a:ext cx="2289175" cy="187007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 err="1"/>
              <a:t>빅데이터</a:t>
            </a:r>
            <a:r>
              <a:rPr lang="ko-KR" altLang="en-US" sz="1000" dirty="0"/>
              <a:t> 공통기반으로 수집되는 데이터 유형이 다양하기 때문에</a:t>
            </a:r>
            <a:r>
              <a:rPr lang="en-US" altLang="ko-KR" sz="1000" dirty="0"/>
              <a:t>, </a:t>
            </a:r>
            <a:r>
              <a:rPr lang="ko-KR" altLang="en-US" sz="1000" dirty="0"/>
              <a:t>다양한 유형의 데이터를 저장할 수 있는 체계를 구성함</a:t>
            </a:r>
          </a:p>
          <a:p>
            <a:pPr>
              <a:defRPr/>
            </a:pPr>
            <a:r>
              <a:rPr lang="en-US" altLang="ko-KR" sz="1000" dirty="0"/>
              <a:t>• </a:t>
            </a:r>
            <a:r>
              <a:rPr lang="ko-KR" altLang="en-US" sz="1000" dirty="0"/>
              <a:t>수집된 데이터는 해당 데이터의 포맷에 따라 각각의 저장소에 저장될 수 있도록 구성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14" name="순서도: 자기 디스크 13"/>
          <p:cNvSpPr/>
          <p:nvPr/>
        </p:nvSpPr>
        <p:spPr bwMode="auto">
          <a:xfrm>
            <a:off x="7442200" y="5627688"/>
            <a:ext cx="882650" cy="54768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ko-KR" altLang="en-US" sz="1000" b="1" dirty="0"/>
              <a:t>저장 데이터</a:t>
            </a:r>
          </a:p>
        </p:txBody>
      </p:sp>
      <p:sp>
        <p:nvSpPr>
          <p:cNvPr id="15" name="순서도: 자기 디스크 14"/>
          <p:cNvSpPr/>
          <p:nvPr/>
        </p:nvSpPr>
        <p:spPr bwMode="auto">
          <a:xfrm>
            <a:off x="5813425" y="5408613"/>
            <a:ext cx="657225" cy="5080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RDBMS</a:t>
            </a:r>
            <a:endParaRPr lang="ko-KR" altLang="en-US" sz="1000" b="1" dirty="0"/>
          </a:p>
        </p:txBody>
      </p:sp>
      <p:sp>
        <p:nvSpPr>
          <p:cNvPr id="17" name="순서도: 자기 디스크 16"/>
          <p:cNvSpPr/>
          <p:nvPr/>
        </p:nvSpPr>
        <p:spPr bwMode="auto">
          <a:xfrm>
            <a:off x="8670925" y="5627688"/>
            <a:ext cx="882650" cy="54768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ko-KR" altLang="en-US" sz="1000" b="1" dirty="0"/>
              <a:t>운영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관리</a:t>
            </a:r>
            <a:endParaRPr lang="en-US" altLang="ko-KR" sz="1000" b="1" dirty="0"/>
          </a:p>
          <a:p>
            <a:pPr algn="ctr" latinLnBrk="0">
              <a:spcBef>
                <a:spcPct val="50000"/>
              </a:spcBef>
              <a:defRPr/>
            </a:pPr>
            <a:r>
              <a:rPr lang="ko-KR" altLang="en-US" sz="1000" b="1" dirty="0"/>
              <a:t>데이터</a:t>
            </a:r>
          </a:p>
        </p:txBody>
      </p:sp>
      <p:sp>
        <p:nvSpPr>
          <p:cNvPr id="18" name="왼쪽/오른쪽 화살표 17"/>
          <p:cNvSpPr/>
          <p:nvPr/>
        </p:nvSpPr>
        <p:spPr bwMode="auto">
          <a:xfrm>
            <a:off x="8256588" y="5832475"/>
            <a:ext cx="501650" cy="206375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900" dirty="0">
              <a:latin typeface="+mn-ea"/>
            </a:endParaRPr>
          </a:p>
        </p:txBody>
      </p:sp>
      <p:grpSp>
        <p:nvGrpSpPr>
          <p:cNvPr id="19" name="그룹 31"/>
          <p:cNvGrpSpPr>
            <a:grpSpLocks/>
          </p:cNvGrpSpPr>
          <p:nvPr/>
        </p:nvGrpSpPr>
        <p:grpSpPr bwMode="auto">
          <a:xfrm>
            <a:off x="4924425" y="5819775"/>
            <a:ext cx="979488" cy="650875"/>
            <a:chOff x="8697212" y="4999059"/>
            <a:chExt cx="965965" cy="693747"/>
          </a:xfrm>
        </p:grpSpPr>
        <p:sp>
          <p:nvSpPr>
            <p:cNvPr id="20" name="정육면체 19"/>
            <p:cNvSpPr/>
            <p:nvPr/>
          </p:nvSpPr>
          <p:spPr bwMode="auto">
            <a:xfrm>
              <a:off x="8958665" y="5071818"/>
              <a:ext cx="178476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1" name="정육면체 20"/>
            <p:cNvSpPr/>
            <p:nvPr/>
          </p:nvSpPr>
          <p:spPr bwMode="auto">
            <a:xfrm>
              <a:off x="9069821" y="5156422"/>
              <a:ext cx="178476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2" name="정육면체 21"/>
            <p:cNvSpPr/>
            <p:nvPr/>
          </p:nvSpPr>
          <p:spPr bwMode="auto">
            <a:xfrm>
              <a:off x="9179411" y="5239332"/>
              <a:ext cx="178476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3" name="TextBox 85"/>
            <p:cNvSpPr txBox="1">
              <a:spLocks noChangeArrowheads="1"/>
            </p:cNvSpPr>
            <p:nvPr/>
          </p:nvSpPr>
          <p:spPr bwMode="auto">
            <a:xfrm>
              <a:off x="8697212" y="4999059"/>
              <a:ext cx="965965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NoSQL</a:t>
              </a:r>
              <a:endParaRPr lang="ko-KR" altLang="en-US" sz="100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그룹 32"/>
          <p:cNvGrpSpPr>
            <a:grpSpLocks/>
          </p:cNvGrpSpPr>
          <p:nvPr/>
        </p:nvGrpSpPr>
        <p:grpSpPr bwMode="auto">
          <a:xfrm>
            <a:off x="6443663" y="5854700"/>
            <a:ext cx="979487" cy="650875"/>
            <a:chOff x="8697212" y="4999059"/>
            <a:chExt cx="965965" cy="693747"/>
          </a:xfrm>
        </p:grpSpPr>
        <p:sp>
          <p:nvSpPr>
            <p:cNvPr id="25" name="정육면체 24"/>
            <p:cNvSpPr/>
            <p:nvPr/>
          </p:nvSpPr>
          <p:spPr bwMode="auto">
            <a:xfrm>
              <a:off x="8958664" y="5071818"/>
              <a:ext cx="178477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6" name="정육면체 25"/>
            <p:cNvSpPr/>
            <p:nvPr/>
          </p:nvSpPr>
          <p:spPr bwMode="auto">
            <a:xfrm>
              <a:off x="9069821" y="5156422"/>
              <a:ext cx="178477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7" name="정육면체 26"/>
            <p:cNvSpPr/>
            <p:nvPr/>
          </p:nvSpPr>
          <p:spPr bwMode="auto">
            <a:xfrm>
              <a:off x="9179412" y="5239332"/>
              <a:ext cx="178477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28" name="TextBox 81"/>
            <p:cNvSpPr txBox="1">
              <a:spLocks noChangeArrowheads="1"/>
            </p:cNvSpPr>
            <p:nvPr/>
          </p:nvSpPr>
          <p:spPr bwMode="auto">
            <a:xfrm>
              <a:off x="8697212" y="4999059"/>
              <a:ext cx="965965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HDFS</a:t>
              </a:r>
              <a:endParaRPr lang="ko-KR" altLang="en-US" sz="1000">
                <a:solidFill>
                  <a:schemeClr val="tx2"/>
                </a:solidFill>
              </a:endParaRPr>
            </a:p>
          </p:txBody>
        </p:sp>
      </p:grpSp>
      <p:cxnSp>
        <p:nvCxnSpPr>
          <p:cNvPr id="30" name="직선 화살표 연결선 29"/>
          <p:cNvCxnSpPr/>
          <p:nvPr/>
        </p:nvCxnSpPr>
        <p:spPr bwMode="auto">
          <a:xfrm>
            <a:off x="5813425" y="6159500"/>
            <a:ext cx="657225" cy="1588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 flipV="1">
            <a:off x="5407025" y="5580063"/>
            <a:ext cx="330200" cy="274637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32" name="직선 화살표 연결선 31"/>
          <p:cNvCxnSpPr>
            <a:endCxn id="28" idx="0"/>
          </p:cNvCxnSpPr>
          <p:nvPr/>
        </p:nvCxnSpPr>
        <p:spPr bwMode="auto">
          <a:xfrm>
            <a:off x="6561138" y="5578475"/>
            <a:ext cx="371475" cy="27622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33" name="TextBox 27"/>
          <p:cNvSpPr txBox="1">
            <a:spLocks noChangeArrowheads="1"/>
          </p:cNvSpPr>
          <p:nvPr/>
        </p:nvSpPr>
        <p:spPr bwMode="auto">
          <a:xfrm>
            <a:off x="2657475" y="5870575"/>
            <a:ext cx="221456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rIns="46800" anchor="ctr"/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ko-KR" altLang="en-US" sz="1000">
                <a:solidFill>
                  <a:schemeClr val="tx2"/>
                </a:solidFill>
              </a:rPr>
              <a:t>저장 </a:t>
            </a:r>
            <a:r>
              <a:rPr lang="en-US" altLang="ko-KR" sz="1000">
                <a:solidFill>
                  <a:schemeClr val="tx2"/>
                </a:solidFill>
              </a:rPr>
              <a:t>: HDFS/NoSQL/RDBMS/MPP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</a:pPr>
            <a:r>
              <a:rPr lang="ko-KR" altLang="en-US" sz="1000">
                <a:solidFill>
                  <a:schemeClr val="tx2"/>
                </a:solidFill>
              </a:rPr>
              <a:t>쿼리 </a:t>
            </a:r>
            <a:r>
              <a:rPr lang="en-US" altLang="ko-KR" sz="1000">
                <a:solidFill>
                  <a:schemeClr val="tx2"/>
                </a:solidFill>
              </a:rPr>
              <a:t>: </a:t>
            </a:r>
            <a:r>
              <a:rPr lang="ko-KR" altLang="en-US" sz="1000">
                <a:solidFill>
                  <a:schemeClr val="tx2"/>
                </a:solidFill>
              </a:rPr>
              <a:t>모두 </a:t>
            </a:r>
            <a:r>
              <a:rPr lang="en-US" altLang="ko-KR" sz="1000">
                <a:solidFill>
                  <a:schemeClr val="tx2"/>
                </a:solidFill>
              </a:rPr>
              <a:t>SQL</a:t>
            </a:r>
            <a:r>
              <a:rPr lang="ko-KR" altLang="en-US" sz="1000">
                <a:solidFill>
                  <a:schemeClr val="tx2"/>
                </a:solidFill>
              </a:rPr>
              <a:t>을 지원</a:t>
            </a:r>
          </a:p>
        </p:txBody>
      </p:sp>
      <p:grpSp>
        <p:nvGrpSpPr>
          <p:cNvPr id="34" name="그룹 51"/>
          <p:cNvGrpSpPr>
            <a:grpSpLocks/>
          </p:cNvGrpSpPr>
          <p:nvPr/>
        </p:nvGrpSpPr>
        <p:grpSpPr bwMode="auto">
          <a:xfrm>
            <a:off x="954088" y="5780088"/>
            <a:ext cx="979487" cy="650875"/>
            <a:chOff x="8697212" y="4999059"/>
            <a:chExt cx="965965" cy="693747"/>
          </a:xfrm>
        </p:grpSpPr>
        <p:sp>
          <p:nvSpPr>
            <p:cNvPr id="35" name="정육면체 34"/>
            <p:cNvSpPr/>
            <p:nvPr/>
          </p:nvSpPr>
          <p:spPr bwMode="auto">
            <a:xfrm>
              <a:off x="8958664" y="5071817"/>
              <a:ext cx="178477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6" name="정육면체 35"/>
            <p:cNvSpPr/>
            <p:nvPr/>
          </p:nvSpPr>
          <p:spPr bwMode="auto">
            <a:xfrm>
              <a:off x="9069821" y="5156421"/>
              <a:ext cx="178477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7" name="정육면체 36"/>
            <p:cNvSpPr/>
            <p:nvPr/>
          </p:nvSpPr>
          <p:spPr bwMode="auto">
            <a:xfrm>
              <a:off x="9179412" y="5239332"/>
              <a:ext cx="178477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TextBox 71"/>
            <p:cNvSpPr txBox="1">
              <a:spLocks noChangeArrowheads="1"/>
            </p:cNvSpPr>
            <p:nvPr/>
          </p:nvSpPr>
          <p:spPr bwMode="auto">
            <a:xfrm>
              <a:off x="8697212" y="4999059"/>
              <a:ext cx="965965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NoSQL</a:t>
              </a:r>
              <a:endParaRPr lang="ko-KR" altLang="en-US" sz="1000">
                <a:solidFill>
                  <a:schemeClr val="tx2"/>
                </a:solidFill>
              </a:endParaRPr>
            </a:p>
          </p:txBody>
        </p:sp>
      </p:grpSp>
      <p:sp>
        <p:nvSpPr>
          <p:cNvPr id="39" name="순서도: 자기 디스크 38"/>
          <p:cNvSpPr/>
          <p:nvPr/>
        </p:nvSpPr>
        <p:spPr bwMode="auto">
          <a:xfrm>
            <a:off x="334963" y="5797550"/>
            <a:ext cx="657225" cy="5080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RDBMS</a:t>
            </a:r>
            <a:endParaRPr lang="ko-KR" altLang="en-US" sz="1000" b="1" dirty="0"/>
          </a:p>
        </p:txBody>
      </p:sp>
      <p:grpSp>
        <p:nvGrpSpPr>
          <p:cNvPr id="40" name="그룹 58"/>
          <p:cNvGrpSpPr>
            <a:grpSpLocks/>
          </p:cNvGrpSpPr>
          <p:nvPr/>
        </p:nvGrpSpPr>
        <p:grpSpPr bwMode="auto">
          <a:xfrm>
            <a:off x="1677988" y="5776913"/>
            <a:ext cx="979487" cy="650875"/>
            <a:chOff x="8697212" y="4999059"/>
            <a:chExt cx="965965" cy="693747"/>
          </a:xfrm>
        </p:grpSpPr>
        <p:sp>
          <p:nvSpPr>
            <p:cNvPr id="41" name="정육면체 40"/>
            <p:cNvSpPr/>
            <p:nvPr/>
          </p:nvSpPr>
          <p:spPr bwMode="auto">
            <a:xfrm>
              <a:off x="8958664" y="5071817"/>
              <a:ext cx="178477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2" name="정육면체 41"/>
            <p:cNvSpPr/>
            <p:nvPr/>
          </p:nvSpPr>
          <p:spPr bwMode="auto">
            <a:xfrm>
              <a:off x="9069821" y="5156421"/>
              <a:ext cx="178477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3" name="정육면체 42"/>
            <p:cNvSpPr/>
            <p:nvPr/>
          </p:nvSpPr>
          <p:spPr bwMode="auto">
            <a:xfrm>
              <a:off x="9179412" y="5239332"/>
              <a:ext cx="178477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4" name="TextBox 67"/>
            <p:cNvSpPr txBox="1">
              <a:spLocks noChangeArrowheads="1"/>
            </p:cNvSpPr>
            <p:nvPr/>
          </p:nvSpPr>
          <p:spPr bwMode="auto">
            <a:xfrm>
              <a:off x="8697212" y="4999059"/>
              <a:ext cx="965965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HDFS</a:t>
              </a:r>
              <a:endParaRPr lang="ko-KR" altLang="en-US" sz="1000">
                <a:solidFill>
                  <a:schemeClr val="tx2"/>
                </a:solidFill>
              </a:endParaRPr>
            </a:p>
          </p:txBody>
        </p:sp>
      </p:grpSp>
      <p:sp>
        <p:nvSpPr>
          <p:cNvPr id="45" name="Rectangle 5"/>
          <p:cNvSpPr>
            <a:spLocks noChangeArrowheads="1"/>
          </p:cNvSpPr>
          <p:nvPr/>
        </p:nvSpPr>
        <p:spPr bwMode="gray">
          <a:xfrm>
            <a:off x="1279525" y="1341438"/>
            <a:ext cx="7131050" cy="4413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1400" b="1">
                <a:solidFill>
                  <a:srgbClr val="000000"/>
                </a:solidFill>
                <a:latin typeface="맑은 고딕" pitchFamily="50" charset="-127"/>
              </a:rPr>
              <a:t>빅데이터 저장 및 처리 플랫폼</a:t>
            </a:r>
            <a:endParaRPr lang="ko-KR" altLang="en-US" sz="14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279525" y="1792288"/>
            <a:ext cx="7131050" cy="229393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000" dirty="0">
              <a:solidFill>
                <a:srgbClr val="000000"/>
              </a:solidFill>
            </a:endParaRPr>
          </a:p>
        </p:txBody>
      </p:sp>
      <p:grpSp>
        <p:nvGrpSpPr>
          <p:cNvPr id="47" name="그룹 65"/>
          <p:cNvGrpSpPr>
            <a:grpSpLocks/>
          </p:cNvGrpSpPr>
          <p:nvPr/>
        </p:nvGrpSpPr>
        <p:grpSpPr bwMode="auto">
          <a:xfrm>
            <a:off x="4881563" y="2630488"/>
            <a:ext cx="1655762" cy="650875"/>
            <a:chOff x="8632978" y="4999059"/>
            <a:chExt cx="1077026" cy="693747"/>
          </a:xfrm>
        </p:grpSpPr>
        <p:sp>
          <p:nvSpPr>
            <p:cNvPr id="48" name="정육면체 47"/>
            <p:cNvSpPr/>
            <p:nvPr/>
          </p:nvSpPr>
          <p:spPr bwMode="auto">
            <a:xfrm>
              <a:off x="8959287" y="5071817"/>
              <a:ext cx="178644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49" name="정육면체 48"/>
            <p:cNvSpPr/>
            <p:nvPr/>
          </p:nvSpPr>
          <p:spPr bwMode="auto">
            <a:xfrm>
              <a:off x="9069777" y="5156421"/>
              <a:ext cx="178644" cy="204741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0" name="정육면체 49"/>
            <p:cNvSpPr/>
            <p:nvPr/>
          </p:nvSpPr>
          <p:spPr bwMode="auto">
            <a:xfrm>
              <a:off x="9179236" y="5239332"/>
              <a:ext cx="178644" cy="204739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1" name="TextBox 63"/>
            <p:cNvSpPr txBox="1">
              <a:spLocks noChangeArrowheads="1"/>
            </p:cNvSpPr>
            <p:nvPr/>
          </p:nvSpPr>
          <p:spPr bwMode="auto">
            <a:xfrm>
              <a:off x="8632978" y="4999059"/>
              <a:ext cx="1077026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NoSQL / SQL on Hadoop</a:t>
              </a:r>
              <a:endParaRPr lang="ko-KR" altLang="en-US" sz="1000">
                <a:solidFill>
                  <a:schemeClr val="tx2"/>
                </a:solidFill>
              </a:endParaRPr>
            </a:p>
          </p:txBody>
        </p:sp>
      </p:grpSp>
      <p:sp>
        <p:nvSpPr>
          <p:cNvPr id="52" name="순서도: 자기 디스크 51"/>
          <p:cNvSpPr/>
          <p:nvPr/>
        </p:nvSpPr>
        <p:spPr bwMode="auto">
          <a:xfrm>
            <a:off x="5291138" y="1901825"/>
            <a:ext cx="979487" cy="64135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/>
              <a:t>RDBMS</a:t>
            </a:r>
          </a:p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/>
              <a:t>/ MPP</a:t>
            </a:r>
            <a:endParaRPr lang="ko-KR" altLang="en-US" sz="1000" b="1" dirty="0"/>
          </a:p>
        </p:txBody>
      </p:sp>
      <p:grpSp>
        <p:nvGrpSpPr>
          <p:cNvPr id="53" name="그룹 71"/>
          <p:cNvGrpSpPr>
            <a:grpSpLocks/>
          </p:cNvGrpSpPr>
          <p:nvPr/>
        </p:nvGrpSpPr>
        <p:grpSpPr bwMode="auto">
          <a:xfrm>
            <a:off x="4981575" y="3278188"/>
            <a:ext cx="1484313" cy="652462"/>
            <a:chOff x="8697212" y="4999059"/>
            <a:chExt cx="965965" cy="693747"/>
          </a:xfrm>
        </p:grpSpPr>
        <p:sp>
          <p:nvSpPr>
            <p:cNvPr id="54" name="정육면체 53"/>
            <p:cNvSpPr/>
            <p:nvPr/>
          </p:nvSpPr>
          <p:spPr bwMode="auto">
            <a:xfrm>
              <a:off x="8958591" y="5071640"/>
              <a:ext cx="178729" cy="205930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5" name="정육면체 54"/>
            <p:cNvSpPr/>
            <p:nvPr/>
          </p:nvSpPr>
          <p:spPr bwMode="auto">
            <a:xfrm>
              <a:off x="9069134" y="5156038"/>
              <a:ext cx="178730" cy="204243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6" name="정육면체 55"/>
            <p:cNvSpPr/>
            <p:nvPr/>
          </p:nvSpPr>
          <p:spPr bwMode="auto">
            <a:xfrm>
              <a:off x="9179678" y="5240435"/>
              <a:ext cx="178729" cy="204243"/>
            </a:xfrm>
            <a:prstGeom prst="cub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180000" tIns="0" rIns="0" bIns="0" anchor="ctr"/>
            <a:lstStyle/>
            <a:p>
              <a:pPr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1000" dirty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57" name="TextBox 59"/>
            <p:cNvSpPr txBox="1">
              <a:spLocks noChangeArrowheads="1"/>
            </p:cNvSpPr>
            <p:nvPr/>
          </p:nvSpPr>
          <p:spPr bwMode="auto">
            <a:xfrm>
              <a:off x="8697212" y="4999059"/>
              <a:ext cx="965965" cy="693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6800" rIns="46800" anchor="b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altLang="ko-KR" sz="1000">
                  <a:solidFill>
                    <a:schemeClr val="tx2"/>
                  </a:solidFill>
                </a:rPr>
                <a:t>HDFS - </a:t>
              </a:r>
              <a:r>
                <a:rPr lang="ko-KR" altLang="en-US" sz="1000">
                  <a:solidFill>
                    <a:schemeClr val="tx2"/>
                  </a:solidFill>
                </a:rPr>
                <a:t>분산파일시스템</a:t>
              </a:r>
            </a:p>
          </p:txBody>
        </p:sp>
      </p:grpSp>
      <p:sp>
        <p:nvSpPr>
          <p:cNvPr id="58" name="모서리가 둥근 직사각형 57"/>
          <p:cNvSpPr/>
          <p:nvPr/>
        </p:nvSpPr>
        <p:spPr bwMode="auto">
          <a:xfrm>
            <a:off x="1385888" y="1901825"/>
            <a:ext cx="2620962" cy="1893888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 dirty="0">
                <a:solidFill>
                  <a:srgbClr val="000000"/>
                </a:solidFill>
              </a:rPr>
              <a:t>데이터 형태</a:t>
            </a: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gray">
          <a:xfrm>
            <a:off x="1663700" y="2254250"/>
            <a:ext cx="1222375" cy="2698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정형데이터</a:t>
            </a:r>
          </a:p>
        </p:txBody>
      </p:sp>
      <p:sp>
        <p:nvSpPr>
          <p:cNvPr id="60" name="순서도: 자기 디스크 59"/>
          <p:cNvSpPr/>
          <p:nvPr/>
        </p:nvSpPr>
        <p:spPr bwMode="auto">
          <a:xfrm>
            <a:off x="3182938" y="2254250"/>
            <a:ext cx="490537" cy="269875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61" name="Rectangle 5"/>
          <p:cNvSpPr>
            <a:spLocks noChangeArrowheads="1"/>
          </p:cNvSpPr>
          <p:nvPr/>
        </p:nvSpPr>
        <p:spPr bwMode="gray">
          <a:xfrm>
            <a:off x="1663700" y="2814638"/>
            <a:ext cx="1211263" cy="2841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 err="1">
                <a:solidFill>
                  <a:srgbClr val="000000"/>
                </a:solidFill>
              </a:rPr>
              <a:t>준정형데이터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62" name="순서도: 자기 디스크 61"/>
          <p:cNvSpPr/>
          <p:nvPr/>
        </p:nvSpPr>
        <p:spPr bwMode="auto">
          <a:xfrm>
            <a:off x="3182938" y="2597150"/>
            <a:ext cx="490537" cy="269875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63" name="Rectangle 5"/>
          <p:cNvSpPr>
            <a:spLocks noChangeArrowheads="1"/>
          </p:cNvSpPr>
          <p:nvPr/>
        </p:nvSpPr>
        <p:spPr bwMode="gray">
          <a:xfrm>
            <a:off x="1663700" y="3408363"/>
            <a:ext cx="1211263" cy="2841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비정형데이터</a:t>
            </a:r>
          </a:p>
        </p:txBody>
      </p:sp>
      <p:sp>
        <p:nvSpPr>
          <p:cNvPr id="64" name="순서도: 다중 문서 63"/>
          <p:cNvSpPr/>
          <p:nvPr/>
        </p:nvSpPr>
        <p:spPr bwMode="auto">
          <a:xfrm>
            <a:off x="3181350" y="3351213"/>
            <a:ext cx="488950" cy="385762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File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65" name="직선 화살표 연결선 64"/>
          <p:cNvCxnSpPr/>
          <p:nvPr/>
        </p:nvCxnSpPr>
        <p:spPr bwMode="auto">
          <a:xfrm flipV="1">
            <a:off x="3789363" y="2289175"/>
            <a:ext cx="842962" cy="13652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직선 화살표 연결선 65"/>
          <p:cNvCxnSpPr/>
          <p:nvPr/>
        </p:nvCxnSpPr>
        <p:spPr bwMode="auto">
          <a:xfrm>
            <a:off x="3789363" y="2543175"/>
            <a:ext cx="927100" cy="39687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직선 화살표 연결선 66"/>
          <p:cNvCxnSpPr/>
          <p:nvPr/>
        </p:nvCxnSpPr>
        <p:spPr bwMode="auto">
          <a:xfrm>
            <a:off x="3789363" y="2700338"/>
            <a:ext cx="842962" cy="708025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직선 화살표 연결선 67"/>
          <p:cNvCxnSpPr/>
          <p:nvPr/>
        </p:nvCxnSpPr>
        <p:spPr bwMode="auto">
          <a:xfrm>
            <a:off x="3789363" y="3540125"/>
            <a:ext cx="927100" cy="77788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직선 화살표 연결선 68"/>
          <p:cNvCxnSpPr/>
          <p:nvPr/>
        </p:nvCxnSpPr>
        <p:spPr bwMode="auto">
          <a:xfrm flipV="1">
            <a:off x="3789363" y="3049588"/>
            <a:ext cx="927100" cy="228600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직선 화살표 연결선 69"/>
          <p:cNvCxnSpPr/>
          <p:nvPr/>
        </p:nvCxnSpPr>
        <p:spPr bwMode="auto">
          <a:xfrm>
            <a:off x="3789363" y="3049588"/>
            <a:ext cx="842962" cy="45561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1" name="순서도: 내부 저장소 70"/>
          <p:cNvSpPr/>
          <p:nvPr/>
        </p:nvSpPr>
        <p:spPr bwMode="auto">
          <a:xfrm>
            <a:off x="3176588" y="2924175"/>
            <a:ext cx="493712" cy="34925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rIns="3600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dirty="0">
                <a:latin typeface="+mn-ea"/>
              </a:rPr>
              <a:t>XML</a:t>
            </a:r>
            <a:endParaRPr lang="ko-KR" altLang="en-US" sz="1000" dirty="0">
              <a:latin typeface="+mn-ea"/>
            </a:endParaRPr>
          </a:p>
        </p:txBody>
      </p:sp>
      <p:sp>
        <p:nvSpPr>
          <p:cNvPr id="72" name="오각형 71"/>
          <p:cNvSpPr/>
          <p:nvPr/>
        </p:nvSpPr>
        <p:spPr bwMode="gray">
          <a:xfrm>
            <a:off x="6769100" y="2278063"/>
            <a:ext cx="1423988" cy="301625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8642" tIns="0" rIns="88642" bIns="0" anchor="ctr"/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 pitchFamily="50" charset="-127"/>
                <a:ea typeface="JBold" pitchFamily="18" charset="-127"/>
              </a:rPr>
              <a:t>배치 처리</a:t>
            </a:r>
            <a:endParaRPr lang="ko-KR" altLang="en-US" sz="1100">
              <a:solidFill>
                <a:schemeClr val="tx1"/>
              </a:solidFill>
              <a:latin typeface="맑은 고딕" pitchFamily="50" charset="-127"/>
              <a:ea typeface="JBold" pitchFamily="18" charset="-127"/>
            </a:endParaRPr>
          </a:p>
        </p:txBody>
      </p:sp>
      <p:sp>
        <p:nvSpPr>
          <p:cNvPr id="73" name="오각형 72"/>
          <p:cNvSpPr/>
          <p:nvPr/>
        </p:nvSpPr>
        <p:spPr bwMode="gray">
          <a:xfrm>
            <a:off x="6769100" y="2762250"/>
            <a:ext cx="1423988" cy="301625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8642" tIns="0" rIns="88642" bIns="0"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맑은 고딕" pitchFamily="50" charset="-127"/>
                <a:ea typeface="JBold" pitchFamily="18" charset="-127"/>
              </a:rPr>
              <a:t>SQL </a:t>
            </a:r>
            <a:r>
              <a:rPr lang="ko-KR" altLang="en-US" sz="1200" b="1">
                <a:solidFill>
                  <a:schemeClr val="tx1"/>
                </a:solidFill>
                <a:latin typeface="맑은 고딕" pitchFamily="50" charset="-127"/>
                <a:ea typeface="JBold" pitchFamily="18" charset="-127"/>
              </a:rPr>
              <a:t>쿼리</a:t>
            </a:r>
            <a:endParaRPr lang="ko-KR" altLang="en-US" sz="1100">
              <a:solidFill>
                <a:schemeClr val="tx1"/>
              </a:solidFill>
              <a:latin typeface="맑은 고딕" pitchFamily="50" charset="-127"/>
              <a:ea typeface="JBold" pitchFamily="18" charset="-127"/>
            </a:endParaRPr>
          </a:p>
        </p:txBody>
      </p:sp>
      <p:sp>
        <p:nvSpPr>
          <p:cNvPr id="74" name="오각형 73"/>
          <p:cNvSpPr/>
          <p:nvPr/>
        </p:nvSpPr>
        <p:spPr bwMode="gray">
          <a:xfrm>
            <a:off x="6775450" y="3271838"/>
            <a:ext cx="1409700" cy="301625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8642" tIns="0" rIns="88642" bIns="0"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맑은 고딕" pitchFamily="50" charset="-127"/>
                <a:ea typeface="JBold" pitchFamily="18" charset="-127"/>
              </a:rPr>
              <a:t>CEP </a:t>
            </a:r>
            <a:r>
              <a:rPr lang="ko-KR" altLang="en-US" sz="1200" b="1">
                <a:solidFill>
                  <a:schemeClr val="tx1"/>
                </a:solidFill>
                <a:latin typeface="맑은 고딕" pitchFamily="50" charset="-127"/>
                <a:ea typeface="JBold" pitchFamily="18" charset="-127"/>
              </a:rPr>
              <a:t>실시간처리</a:t>
            </a:r>
            <a:endParaRPr lang="ko-KR" altLang="en-US" sz="1100">
              <a:solidFill>
                <a:schemeClr val="tx1"/>
              </a:solidFill>
              <a:latin typeface="맑은 고딕" pitchFamily="50" charset="-127"/>
              <a:ea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0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2.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저장 및 처리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3) </a:t>
            </a:r>
            <a:r>
              <a:rPr lang="ko-KR" altLang="en-US" sz="1200" smtClean="0">
                <a:ea typeface="굴림" pitchFamily="50" charset="-127"/>
              </a:rPr>
              <a:t>예시 </a:t>
            </a:r>
            <a:r>
              <a:rPr lang="en-US" altLang="ko-KR" sz="1200" smtClean="0">
                <a:ea typeface="굴림" pitchFamily="50" charset="-127"/>
              </a:rPr>
              <a:t>- </a:t>
            </a:r>
            <a:r>
              <a:rPr lang="ko-KR" altLang="en-US" sz="1200" smtClean="0">
                <a:ea typeface="굴림" pitchFamily="50" charset="-127"/>
              </a:rPr>
              <a:t>배치 처리</a:t>
            </a:r>
            <a:r>
              <a:rPr lang="en-US" altLang="ko-KR" sz="1200" smtClean="0">
                <a:ea typeface="굴림" pitchFamily="50" charset="-127"/>
              </a:rPr>
              <a:t>(</a:t>
            </a:r>
            <a:r>
              <a:rPr lang="ko-KR" altLang="en-US" sz="1200" smtClean="0">
                <a:ea typeface="굴림" pitchFamily="50" charset="-127"/>
              </a:rPr>
              <a:t>하둡 에코시스템</a:t>
            </a:r>
            <a:r>
              <a:rPr lang="en-US" altLang="ko-KR" sz="1200" smtClean="0">
                <a:ea typeface="굴림" pitchFamily="50" charset="-127"/>
              </a:rPr>
              <a:t>)</a:t>
            </a:r>
            <a:r>
              <a:rPr lang="ko-KR" altLang="en-US" sz="1200" smtClean="0">
                <a:ea typeface="굴림" pitchFamily="50" charset="-127"/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352425" y="1706563"/>
            <a:ext cx="4748213" cy="321310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sz="1000" dirty="0">
                <a:solidFill>
                  <a:srgbClr val="000000"/>
                </a:solidFill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</a:rPr>
              <a:t>하둡분산파일시스템</a:t>
            </a:r>
            <a:r>
              <a:rPr lang="en-US" altLang="ko-KR" sz="1000" dirty="0">
                <a:solidFill>
                  <a:srgbClr val="000000"/>
                </a:solidFill>
              </a:rPr>
              <a:t>(HDFS) </a:t>
            </a:r>
            <a:r>
              <a:rPr lang="ko-KR" altLang="en-US" sz="1000" dirty="0">
                <a:solidFill>
                  <a:srgbClr val="000000"/>
                </a:solidFill>
              </a:rPr>
              <a:t>기반의 대용량 데이터 분산병렬처리 시스템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sz="1000" dirty="0">
                <a:solidFill>
                  <a:srgbClr val="000000"/>
                </a:solidFill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</a:rPr>
              <a:t>고가용성</a:t>
            </a:r>
            <a:r>
              <a:rPr lang="ko-KR" altLang="en-US" sz="1000" dirty="0">
                <a:solidFill>
                  <a:srgbClr val="000000"/>
                </a:solidFill>
              </a:rPr>
              <a:t> 병렬처리 프레임워크로 개발자가 쉽게 대용량 데이터를 처리</a:t>
            </a:r>
            <a:endParaRPr lang="en-US" altLang="ko-KR" sz="1000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557338" y="3636963"/>
            <a:ext cx="2957512" cy="6619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>
              <a:defRPr/>
            </a:pPr>
            <a:endParaRPr lang="en-US" altLang="ko-KR" sz="1000" b="1" dirty="0">
              <a:solidFill>
                <a:srgbClr val="000000"/>
              </a:solidFill>
            </a:endParaRPr>
          </a:p>
          <a:p>
            <a:pPr algn="ctr">
              <a:defRPr/>
            </a:pPr>
            <a:endParaRPr lang="en-US" altLang="ko-KR" sz="1000" b="1" dirty="0">
              <a:solidFill>
                <a:srgbClr val="000000"/>
              </a:solidFill>
            </a:endParaRPr>
          </a:p>
          <a:p>
            <a:pPr algn="ctr">
              <a:defRPr/>
            </a:pPr>
            <a:endParaRPr lang="en-US" altLang="ko-KR" sz="700" b="1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 sz="1000" b="1" dirty="0">
                <a:solidFill>
                  <a:srgbClr val="000000"/>
                </a:solidFill>
              </a:rPr>
              <a:t>HDFS/</a:t>
            </a:r>
            <a:r>
              <a:rPr lang="en-US" altLang="ko-KR" sz="1000" b="1" dirty="0" err="1">
                <a:solidFill>
                  <a:srgbClr val="000000"/>
                </a:solidFill>
              </a:rPr>
              <a:t>HBase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352425" y="1368425"/>
            <a:ext cx="4748213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100" b="1" dirty="0" err="1">
                <a:solidFill>
                  <a:srgbClr val="000000"/>
                </a:solidFill>
              </a:rPr>
              <a:t>빅데이터</a:t>
            </a:r>
            <a:r>
              <a:rPr lang="ko-KR" altLang="en-US" sz="1100" b="1" dirty="0">
                <a:solidFill>
                  <a:srgbClr val="000000"/>
                </a:solidFill>
              </a:rPr>
              <a:t> 배치 처리 기술 </a:t>
            </a:r>
            <a:r>
              <a:rPr lang="en-US" altLang="ko-KR" sz="1100" b="1" dirty="0">
                <a:solidFill>
                  <a:srgbClr val="000000"/>
                </a:solidFill>
              </a:rPr>
              <a:t>– </a:t>
            </a:r>
            <a:r>
              <a:rPr lang="ko-KR" altLang="en-US" sz="1100" b="1" dirty="0" err="1">
                <a:solidFill>
                  <a:srgbClr val="000000"/>
                </a:solidFill>
              </a:rPr>
              <a:t>하둡</a:t>
            </a:r>
            <a:r>
              <a:rPr lang="ko-KR" altLang="en-US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 err="1">
                <a:solidFill>
                  <a:srgbClr val="000000"/>
                </a:solidFill>
              </a:rPr>
              <a:t>맵리듀스</a:t>
            </a:r>
            <a:endParaRPr lang="ko-KR" altLang="en-US" sz="1100" b="1" dirty="0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gray">
          <a:xfrm>
            <a:off x="352425" y="4919663"/>
            <a:ext cx="4748213" cy="338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 err="1">
                <a:solidFill>
                  <a:srgbClr val="000000"/>
                </a:solidFill>
              </a:rPr>
              <a:t>맵리듀스의</a:t>
            </a:r>
            <a:r>
              <a:rPr lang="ko-KR" altLang="en-US" sz="1000" b="1" dirty="0">
                <a:solidFill>
                  <a:srgbClr val="000000"/>
                </a:solidFill>
              </a:rPr>
              <a:t>  주요 기능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352425" y="5257800"/>
            <a:ext cx="4748213" cy="123190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</a:rPr>
              <a:t>대량의 데이터에 대한 분산병렬 처리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</a:rPr>
              <a:t>배열 및 행렬로 표현된 데이터에 대한 통계 분석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00" dirty="0" err="1">
                <a:solidFill>
                  <a:srgbClr val="000000"/>
                </a:solidFill>
              </a:rPr>
              <a:t>소셜</a:t>
            </a:r>
            <a:r>
              <a:rPr lang="ko-KR" altLang="en-US" sz="1000" dirty="0">
                <a:solidFill>
                  <a:srgbClr val="000000"/>
                </a:solidFill>
              </a:rPr>
              <a:t> 및 </a:t>
            </a:r>
            <a:r>
              <a:rPr lang="ko-KR" altLang="en-US" sz="1000" dirty="0" err="1">
                <a:solidFill>
                  <a:srgbClr val="000000"/>
                </a:solidFill>
              </a:rPr>
              <a:t>반정형</a:t>
            </a:r>
            <a:r>
              <a:rPr lang="ko-KR" altLang="en-US" sz="1000" dirty="0">
                <a:solidFill>
                  <a:srgbClr val="000000"/>
                </a:solidFill>
              </a:rPr>
              <a:t> 데이터에서 원하는 데이터를 추출하기 위한 텍스트 분석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</a:rPr>
              <a:t>숨어 있는 데이터간의 상호 관련성 및 유용한 정보 추출을 위한 기계학습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</a:rPr>
              <a:t>비정형 데이터와 정형 데이터의 연계 분석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gray">
          <a:xfrm>
            <a:off x="5356225" y="1368425"/>
            <a:ext cx="4278313" cy="3381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100" b="1">
                <a:solidFill>
                  <a:srgbClr val="000000"/>
                </a:solidFill>
              </a:rPr>
              <a:t>하둡 에코시스템</a:t>
            </a:r>
            <a:r>
              <a:rPr lang="en-US" altLang="ko-KR" sz="1100" b="1">
                <a:solidFill>
                  <a:srgbClr val="000000"/>
                </a:solidFill>
              </a:rPr>
              <a:t>(</a:t>
            </a:r>
            <a:r>
              <a:rPr lang="ko-KR" altLang="en-US" sz="1100" b="1">
                <a:solidFill>
                  <a:srgbClr val="000000"/>
                </a:solidFill>
              </a:rPr>
              <a:t>하둡 </a:t>
            </a:r>
            <a:r>
              <a:rPr lang="en-US" altLang="ko-KR" sz="1100" b="1">
                <a:solidFill>
                  <a:srgbClr val="000000"/>
                </a:solidFill>
              </a:rPr>
              <a:t>1.0 </a:t>
            </a:r>
            <a:r>
              <a:rPr lang="ko-KR" altLang="en-US" sz="1100" b="1">
                <a:solidFill>
                  <a:srgbClr val="000000"/>
                </a:solidFill>
              </a:rPr>
              <a:t>기준</a:t>
            </a:r>
            <a:r>
              <a:rPr lang="en-US" altLang="ko-KR" sz="1100" b="1">
                <a:solidFill>
                  <a:srgbClr val="000000"/>
                </a:solidFill>
              </a:rPr>
              <a:t>)</a:t>
            </a:r>
            <a:endParaRPr lang="ko-KR" altLang="en-US" sz="1100" b="1" dirty="0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356225" y="1706563"/>
            <a:ext cx="4278313" cy="4783137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1. Zookeeper : </a:t>
            </a:r>
            <a:r>
              <a:rPr lang="ko-KR" altLang="en-US" sz="800" dirty="0">
                <a:solidFill>
                  <a:srgbClr val="000000"/>
                </a:solidFill>
              </a:rPr>
              <a:t>분산 환경에서 서버들간에 상호 조정이 필요한 다양한 서비스 제공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2. </a:t>
            </a:r>
            <a:r>
              <a:rPr lang="en-US" altLang="ko-KR" sz="800" dirty="0" err="1">
                <a:solidFill>
                  <a:srgbClr val="000000"/>
                </a:solidFill>
              </a:rPr>
              <a:t>Oozie</a:t>
            </a:r>
            <a:r>
              <a:rPr lang="en-US" altLang="ko-KR" sz="800" dirty="0">
                <a:solidFill>
                  <a:srgbClr val="000000"/>
                </a:solidFill>
              </a:rPr>
              <a:t> : </a:t>
            </a:r>
            <a:r>
              <a:rPr lang="ko-KR" altLang="en-US" sz="800" dirty="0" err="1">
                <a:solidFill>
                  <a:srgbClr val="000000"/>
                </a:solidFill>
              </a:rPr>
              <a:t>하둡</a:t>
            </a:r>
            <a:r>
              <a:rPr lang="ko-KR" altLang="en-US" sz="800" dirty="0">
                <a:solidFill>
                  <a:srgbClr val="000000"/>
                </a:solidFill>
              </a:rPr>
              <a:t> 작업을 관리하는 </a:t>
            </a:r>
            <a:r>
              <a:rPr lang="ko-KR" altLang="en-US" sz="800" dirty="0" err="1">
                <a:solidFill>
                  <a:srgbClr val="000000"/>
                </a:solidFill>
              </a:rPr>
              <a:t>워크플로우</a:t>
            </a:r>
            <a:r>
              <a:rPr lang="ko-KR" altLang="en-US" sz="800" dirty="0">
                <a:solidFill>
                  <a:srgbClr val="000000"/>
                </a:solidFill>
              </a:rPr>
              <a:t> 및 코디네이터 시스템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3. </a:t>
            </a:r>
            <a:r>
              <a:rPr lang="en-US" altLang="ko-KR" sz="800" dirty="0" err="1">
                <a:solidFill>
                  <a:srgbClr val="000000"/>
                </a:solidFill>
              </a:rPr>
              <a:t>Hbase</a:t>
            </a:r>
            <a:r>
              <a:rPr lang="en-US" altLang="ko-KR" sz="800" dirty="0">
                <a:solidFill>
                  <a:srgbClr val="000000"/>
                </a:solidFill>
              </a:rPr>
              <a:t> : HDFS </a:t>
            </a:r>
            <a:r>
              <a:rPr lang="ko-KR" altLang="en-US" sz="800" dirty="0">
                <a:solidFill>
                  <a:srgbClr val="000000"/>
                </a:solidFill>
              </a:rPr>
              <a:t>기반의 칼럼 기반 데이터 베이스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4. Pig : </a:t>
            </a:r>
            <a:r>
              <a:rPr lang="ko-KR" altLang="en-US" sz="800" dirty="0">
                <a:solidFill>
                  <a:srgbClr val="000000"/>
                </a:solidFill>
              </a:rPr>
              <a:t>복잡한 </a:t>
            </a:r>
            <a:r>
              <a:rPr lang="en-US" altLang="ko-KR" sz="800" dirty="0" err="1">
                <a:solidFill>
                  <a:srgbClr val="000000"/>
                </a:solidFill>
              </a:rPr>
              <a:t>MapReduce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ko-KR" altLang="en-US" sz="800" dirty="0">
                <a:solidFill>
                  <a:srgbClr val="000000"/>
                </a:solidFill>
              </a:rPr>
              <a:t>프로그래밍을 대체할 </a:t>
            </a:r>
            <a:r>
              <a:rPr lang="en-US" altLang="ko-KR" sz="800" dirty="0">
                <a:solidFill>
                  <a:srgbClr val="000000"/>
                </a:solidFill>
              </a:rPr>
              <a:t>Pig Latin</a:t>
            </a:r>
            <a:r>
              <a:rPr lang="ko-KR" altLang="en-US" sz="800" dirty="0">
                <a:solidFill>
                  <a:srgbClr val="000000"/>
                </a:solidFill>
              </a:rPr>
              <a:t> 언어 제공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5. Hive : </a:t>
            </a:r>
            <a:r>
              <a:rPr lang="ko-KR" altLang="en-US" sz="800" dirty="0" err="1">
                <a:solidFill>
                  <a:srgbClr val="000000"/>
                </a:solidFill>
              </a:rPr>
              <a:t>하둡</a:t>
            </a:r>
            <a:r>
              <a:rPr lang="ko-KR" altLang="en-US" sz="800" dirty="0">
                <a:solidFill>
                  <a:srgbClr val="000000"/>
                </a:solidFill>
              </a:rPr>
              <a:t> 기반의 </a:t>
            </a:r>
            <a:r>
              <a:rPr lang="ko-KR" altLang="en-US" sz="800" dirty="0" err="1">
                <a:solidFill>
                  <a:srgbClr val="000000"/>
                </a:solidFill>
              </a:rPr>
              <a:t>데이터웨어하우징용</a:t>
            </a:r>
            <a:r>
              <a:rPr lang="ko-KR" altLang="en-US" sz="800" dirty="0">
                <a:solidFill>
                  <a:srgbClr val="000000"/>
                </a:solidFill>
              </a:rPr>
              <a:t> 솔루션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6. Mahout : </a:t>
            </a:r>
            <a:r>
              <a:rPr lang="ko-KR" altLang="en-US" sz="800" dirty="0" err="1">
                <a:solidFill>
                  <a:srgbClr val="000000"/>
                </a:solidFill>
              </a:rPr>
              <a:t>하둡</a:t>
            </a:r>
            <a:r>
              <a:rPr lang="ko-KR" altLang="en-US" sz="800" dirty="0">
                <a:solidFill>
                  <a:srgbClr val="000000"/>
                </a:solidFill>
              </a:rPr>
              <a:t> 기반으로 데이터 </a:t>
            </a:r>
            <a:r>
              <a:rPr lang="ko-KR" altLang="en-US" sz="800" dirty="0" err="1">
                <a:solidFill>
                  <a:srgbClr val="000000"/>
                </a:solidFill>
              </a:rPr>
              <a:t>마이닝</a:t>
            </a:r>
            <a:r>
              <a:rPr lang="ko-KR" altLang="en-US" sz="800" dirty="0">
                <a:solidFill>
                  <a:srgbClr val="000000"/>
                </a:solidFill>
              </a:rPr>
              <a:t> 알고리즘을 구현한 오픈 소스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7. </a:t>
            </a:r>
            <a:r>
              <a:rPr lang="en-US" altLang="ko-KR" sz="800" dirty="0" err="1">
                <a:solidFill>
                  <a:srgbClr val="000000"/>
                </a:solidFill>
              </a:rPr>
              <a:t>Hcatalog</a:t>
            </a:r>
            <a:r>
              <a:rPr lang="en-US" altLang="ko-KR" sz="800" dirty="0">
                <a:solidFill>
                  <a:srgbClr val="000000"/>
                </a:solidFill>
              </a:rPr>
              <a:t> : </a:t>
            </a:r>
            <a:r>
              <a:rPr lang="ko-KR" altLang="en-US" sz="800" dirty="0" err="1">
                <a:solidFill>
                  <a:srgbClr val="000000"/>
                </a:solidFill>
              </a:rPr>
              <a:t>하둡으로</a:t>
            </a:r>
            <a:r>
              <a:rPr lang="ko-KR" altLang="en-US" sz="800" dirty="0">
                <a:solidFill>
                  <a:srgbClr val="000000"/>
                </a:solidFill>
              </a:rPr>
              <a:t> 생성한 데이터를 위한 테이블 및 스토리지 관리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8. Avro : RPC(Remote Procedure Call)</a:t>
            </a:r>
            <a:r>
              <a:rPr lang="ko-KR" altLang="en-US" sz="800" dirty="0">
                <a:solidFill>
                  <a:srgbClr val="000000"/>
                </a:solidFill>
              </a:rPr>
              <a:t>과 데이터 직렬화를 지원하는 프레임워크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9. </a:t>
            </a:r>
            <a:r>
              <a:rPr lang="en-US" altLang="ko-KR" sz="800" dirty="0" err="1">
                <a:solidFill>
                  <a:srgbClr val="000000"/>
                </a:solidFill>
              </a:rPr>
              <a:t>Chukwa</a:t>
            </a:r>
            <a:r>
              <a:rPr lang="en-US" altLang="ko-KR" sz="800" dirty="0">
                <a:solidFill>
                  <a:srgbClr val="000000"/>
                </a:solidFill>
              </a:rPr>
              <a:t> : </a:t>
            </a:r>
            <a:r>
              <a:rPr lang="ko-KR" altLang="en-US" sz="800" dirty="0">
                <a:solidFill>
                  <a:srgbClr val="000000"/>
                </a:solidFill>
              </a:rPr>
              <a:t>분산 환경에서 생성되는 데이터를 </a:t>
            </a:r>
            <a:r>
              <a:rPr lang="en-US" altLang="ko-KR" sz="800" dirty="0">
                <a:solidFill>
                  <a:srgbClr val="000000"/>
                </a:solidFill>
              </a:rPr>
              <a:t>HDFS</a:t>
            </a:r>
            <a:r>
              <a:rPr lang="ko-KR" altLang="en-US" sz="800" dirty="0">
                <a:solidFill>
                  <a:srgbClr val="000000"/>
                </a:solidFill>
              </a:rPr>
              <a:t>에 안정적으로 저장시키는 플랫폼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10. Flume : </a:t>
            </a:r>
            <a:r>
              <a:rPr lang="ko-KR" altLang="en-US" sz="800" dirty="0">
                <a:solidFill>
                  <a:srgbClr val="000000"/>
                </a:solidFill>
              </a:rPr>
              <a:t>소스서버에 에이전트가 설치</a:t>
            </a:r>
            <a:r>
              <a:rPr lang="en-US" altLang="ko-KR" sz="800" dirty="0">
                <a:solidFill>
                  <a:srgbClr val="000000"/>
                </a:solidFill>
              </a:rPr>
              <a:t>,</a:t>
            </a:r>
            <a:r>
              <a:rPr lang="ko-KR" altLang="en-US" sz="800" dirty="0">
                <a:solidFill>
                  <a:srgbClr val="000000"/>
                </a:solidFill>
              </a:rPr>
              <a:t>에이전트로부터 데이터를 전달받는 </a:t>
            </a:r>
            <a:r>
              <a:rPr lang="ko-KR" altLang="en-US" sz="800" dirty="0" err="1">
                <a:solidFill>
                  <a:srgbClr val="000000"/>
                </a:solidFill>
              </a:rPr>
              <a:t>콜랙터로</a:t>
            </a:r>
            <a:r>
              <a:rPr lang="ko-KR" altLang="en-US" sz="800" dirty="0">
                <a:solidFill>
                  <a:srgbClr val="000000"/>
                </a:solidFill>
              </a:rPr>
              <a:t> 구성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11. Scribe : </a:t>
            </a:r>
            <a:r>
              <a:rPr lang="ko-KR" altLang="en-US" sz="800" dirty="0" err="1">
                <a:solidFill>
                  <a:srgbClr val="000000"/>
                </a:solidFill>
              </a:rPr>
              <a:t>페이스북에서</a:t>
            </a:r>
            <a:r>
              <a:rPr lang="ko-KR" altLang="en-US" sz="800" dirty="0">
                <a:solidFill>
                  <a:srgbClr val="000000"/>
                </a:solidFill>
              </a:rPr>
              <a:t> 개발</a:t>
            </a:r>
            <a:r>
              <a:rPr lang="en-US" altLang="ko-KR" sz="800" dirty="0">
                <a:solidFill>
                  <a:srgbClr val="000000"/>
                </a:solidFill>
              </a:rPr>
              <a:t>,</a:t>
            </a:r>
            <a:r>
              <a:rPr lang="ko-KR" altLang="en-US" sz="800" dirty="0">
                <a:solidFill>
                  <a:srgbClr val="000000"/>
                </a:solidFill>
              </a:rPr>
              <a:t> 데이터 수집 플랫폼</a:t>
            </a:r>
            <a:r>
              <a:rPr lang="en-US" altLang="ko-KR" sz="800" dirty="0">
                <a:solidFill>
                  <a:srgbClr val="000000"/>
                </a:solidFill>
              </a:rPr>
              <a:t>, </a:t>
            </a:r>
            <a:r>
              <a:rPr lang="en-US" altLang="ko-KR" sz="800" dirty="0" err="1">
                <a:solidFill>
                  <a:srgbClr val="000000"/>
                </a:solidFill>
              </a:rPr>
              <a:t>Chukwa</a:t>
            </a:r>
            <a:r>
              <a:rPr lang="ko-KR" altLang="en-US" sz="800" dirty="0">
                <a:solidFill>
                  <a:srgbClr val="000000"/>
                </a:solidFill>
              </a:rPr>
              <a:t>와 달리 중앙집중서버로 전송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12. </a:t>
            </a:r>
            <a:r>
              <a:rPr lang="en-US" altLang="ko-KR" sz="800" dirty="0" err="1">
                <a:solidFill>
                  <a:srgbClr val="000000"/>
                </a:solidFill>
              </a:rPr>
              <a:t>Sqoop</a:t>
            </a:r>
            <a:r>
              <a:rPr lang="en-US" altLang="ko-KR" sz="800" dirty="0">
                <a:solidFill>
                  <a:srgbClr val="000000"/>
                </a:solidFill>
              </a:rPr>
              <a:t> : </a:t>
            </a:r>
            <a:r>
              <a:rPr lang="ko-KR" altLang="en-US" sz="800" dirty="0">
                <a:solidFill>
                  <a:srgbClr val="000000"/>
                </a:solidFill>
              </a:rPr>
              <a:t>대용량 데이터 전송 솔루션이며</a:t>
            </a:r>
            <a:r>
              <a:rPr lang="en-US" altLang="ko-KR" sz="800" dirty="0">
                <a:solidFill>
                  <a:srgbClr val="000000"/>
                </a:solidFill>
              </a:rPr>
              <a:t>, HDFS, RDBMS, </a:t>
            </a:r>
            <a:r>
              <a:rPr lang="en-US" altLang="ko-KR" sz="800" dirty="0" err="1">
                <a:solidFill>
                  <a:srgbClr val="000000"/>
                </a:solidFill>
              </a:rPr>
              <a:t>DW,NoSQL</a:t>
            </a:r>
            <a:r>
              <a:rPr lang="ko-KR" altLang="en-US" sz="800" dirty="0">
                <a:solidFill>
                  <a:srgbClr val="000000"/>
                </a:solidFill>
              </a:rPr>
              <a:t>등 </a:t>
            </a:r>
            <a:endParaRPr lang="en-US" altLang="ko-KR" sz="8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      </a:t>
            </a:r>
            <a:r>
              <a:rPr lang="ko-KR" altLang="en-US" sz="800" dirty="0">
                <a:solidFill>
                  <a:srgbClr val="000000"/>
                </a:solidFill>
              </a:rPr>
              <a:t>다양한 저장소에 대용량 데이터를 신속하게 전송할 수 있는 방법 제공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13. </a:t>
            </a:r>
            <a:r>
              <a:rPr lang="en-US" altLang="ko-KR" sz="800" dirty="0" err="1">
                <a:solidFill>
                  <a:srgbClr val="000000"/>
                </a:solidFill>
              </a:rPr>
              <a:t>Hiho</a:t>
            </a:r>
            <a:r>
              <a:rPr lang="en-US" altLang="ko-KR" sz="800" dirty="0">
                <a:solidFill>
                  <a:srgbClr val="000000"/>
                </a:solidFill>
              </a:rPr>
              <a:t> : </a:t>
            </a:r>
            <a:r>
              <a:rPr lang="en-US" altLang="ko-KR" sz="800" dirty="0" err="1">
                <a:solidFill>
                  <a:srgbClr val="000000"/>
                </a:solidFill>
              </a:rPr>
              <a:t>Sqoop</a:t>
            </a:r>
            <a:r>
              <a:rPr lang="ko-KR" altLang="en-US" sz="800" dirty="0">
                <a:solidFill>
                  <a:srgbClr val="000000"/>
                </a:solidFill>
              </a:rPr>
              <a:t>과 같은 대용량 데이터 전송 솔루션이며</a:t>
            </a:r>
            <a:r>
              <a:rPr lang="en-US" altLang="ko-KR" sz="800" dirty="0">
                <a:solidFill>
                  <a:srgbClr val="000000"/>
                </a:solidFill>
              </a:rPr>
              <a:t>, </a:t>
            </a:r>
            <a:r>
              <a:rPr lang="ko-KR" altLang="en-US" sz="800" dirty="0" err="1">
                <a:solidFill>
                  <a:srgbClr val="000000"/>
                </a:solidFill>
              </a:rPr>
              <a:t>하둡에서</a:t>
            </a:r>
            <a:r>
              <a:rPr lang="ko-KR" altLang="en-US" sz="800" dirty="0">
                <a:solidFill>
                  <a:srgbClr val="000000"/>
                </a:solidFill>
              </a:rPr>
              <a:t> 데이터를 </a:t>
            </a:r>
            <a:endParaRPr lang="en-US" altLang="ko-KR" sz="8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      </a:t>
            </a:r>
            <a:r>
              <a:rPr lang="ko-KR" altLang="en-US" sz="800" dirty="0">
                <a:solidFill>
                  <a:srgbClr val="000000"/>
                </a:solidFill>
              </a:rPr>
              <a:t>가져오기 위한 </a:t>
            </a:r>
            <a:r>
              <a:rPr lang="en-US" altLang="ko-KR" sz="800" dirty="0">
                <a:solidFill>
                  <a:srgbClr val="000000"/>
                </a:solidFill>
              </a:rPr>
              <a:t>SQL</a:t>
            </a:r>
            <a:r>
              <a:rPr lang="ko-KR" altLang="en-US" sz="800" dirty="0">
                <a:solidFill>
                  <a:srgbClr val="000000"/>
                </a:solidFill>
              </a:rPr>
              <a:t>을 지정할 수 있으며</a:t>
            </a:r>
            <a:r>
              <a:rPr lang="en-US" altLang="ko-KR" sz="800" dirty="0">
                <a:solidFill>
                  <a:srgbClr val="000000"/>
                </a:solidFill>
              </a:rPr>
              <a:t>, JDBC </a:t>
            </a:r>
            <a:r>
              <a:rPr lang="ko-KR" altLang="en-US" sz="800" dirty="0" err="1">
                <a:solidFill>
                  <a:srgbClr val="000000"/>
                </a:solidFill>
              </a:rPr>
              <a:t>인터페이스를지원</a:t>
            </a:r>
            <a:endParaRPr lang="en-US" altLang="ko-KR" sz="800" dirty="0">
              <a:solidFill>
                <a:srgbClr val="000000"/>
              </a:solidFill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557338" y="1779588"/>
            <a:ext cx="2957512" cy="18208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>
              <a:defRPr/>
            </a:pPr>
            <a:r>
              <a:rPr lang="ko-KR" altLang="en-US" sz="1100" b="1" dirty="0" err="1">
                <a:solidFill>
                  <a:srgbClr val="000000"/>
                </a:solidFill>
              </a:rPr>
              <a:t>하둡</a:t>
            </a:r>
            <a:r>
              <a:rPr lang="ko-KR" altLang="en-US" sz="1100" b="1" dirty="0">
                <a:solidFill>
                  <a:srgbClr val="000000"/>
                </a:solidFill>
              </a:rPr>
              <a:t> </a:t>
            </a:r>
            <a:r>
              <a:rPr lang="ko-KR" altLang="en-US" sz="1100" b="1" dirty="0" err="1">
                <a:solidFill>
                  <a:srgbClr val="000000"/>
                </a:solidFill>
              </a:rPr>
              <a:t>맵리듀스</a:t>
            </a:r>
            <a:endParaRPr lang="en-US" altLang="ko-KR" sz="1100" b="1" dirty="0">
              <a:solidFill>
                <a:srgbClr val="000000"/>
              </a:solidFill>
            </a:endParaRPr>
          </a:p>
          <a:p>
            <a:pPr algn="ctr">
              <a:defRPr/>
            </a:pPr>
            <a:endParaRPr lang="en-US" altLang="ko-KR" sz="1100" b="1" dirty="0">
              <a:solidFill>
                <a:srgbClr val="000000"/>
              </a:solidFill>
            </a:endParaRPr>
          </a:p>
          <a:p>
            <a:pPr algn="ctr">
              <a:defRPr/>
            </a:pPr>
            <a:endParaRPr lang="en-US" altLang="ko-KR" sz="1100" b="1" dirty="0">
              <a:solidFill>
                <a:srgbClr val="000000"/>
              </a:solidFill>
            </a:endParaRPr>
          </a:p>
          <a:p>
            <a:pPr algn="ctr">
              <a:defRPr/>
            </a:pPr>
            <a:endParaRPr lang="en-US" altLang="ko-KR" sz="1100" b="1" dirty="0">
              <a:solidFill>
                <a:srgbClr val="000000"/>
              </a:solidFill>
            </a:endParaRPr>
          </a:p>
          <a:p>
            <a:pPr algn="ctr">
              <a:defRPr/>
            </a:pPr>
            <a:endParaRPr lang="en-US" altLang="ko-KR" sz="1100" b="1" dirty="0">
              <a:solidFill>
                <a:srgbClr val="000000"/>
              </a:solidFill>
            </a:endParaRPr>
          </a:p>
          <a:p>
            <a:pPr algn="ctr">
              <a:defRPr/>
            </a:pPr>
            <a:endParaRPr lang="en-US" altLang="ko-KR" sz="500" b="1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 sz="1100" b="1" dirty="0">
                <a:solidFill>
                  <a:srgbClr val="000000"/>
                </a:solidFill>
              </a:rPr>
              <a:t>&lt; </a:t>
            </a:r>
            <a:r>
              <a:rPr lang="ko-KR" altLang="en-US" sz="1100" b="1" dirty="0">
                <a:solidFill>
                  <a:srgbClr val="000000"/>
                </a:solidFill>
              </a:rPr>
              <a:t>분산</a:t>
            </a:r>
            <a:r>
              <a:rPr lang="en-US" altLang="ko-KR" sz="1100" b="1" dirty="0">
                <a:solidFill>
                  <a:srgbClr val="000000"/>
                </a:solidFill>
              </a:rPr>
              <a:t>/</a:t>
            </a:r>
            <a:r>
              <a:rPr lang="ko-KR" altLang="en-US" sz="1100" b="1" dirty="0">
                <a:solidFill>
                  <a:srgbClr val="000000"/>
                </a:solidFill>
              </a:rPr>
              <a:t>병렬 데이터 처리 분석 </a:t>
            </a:r>
            <a:r>
              <a:rPr lang="en-US" altLang="ko-KR" sz="1100" b="1" dirty="0">
                <a:solidFill>
                  <a:srgbClr val="000000"/>
                </a:solidFill>
              </a:rPr>
              <a:t>&gt;</a:t>
            </a:r>
            <a:endParaRPr lang="ko-KR" altLang="en-US" sz="1100" b="1" dirty="0">
              <a:solidFill>
                <a:srgbClr val="00000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997075" y="2108200"/>
            <a:ext cx="485775" cy="514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배치</a:t>
            </a:r>
            <a:endParaRPr lang="en-US" altLang="ko-KR" sz="1000" b="1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분석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2522538" y="2108200"/>
            <a:ext cx="484187" cy="514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텍스트</a:t>
            </a:r>
            <a:endParaRPr lang="en-US" altLang="ko-KR" sz="1000" b="1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분석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gray">
          <a:xfrm>
            <a:off x="3043238" y="2108200"/>
            <a:ext cx="485775" cy="514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통계</a:t>
            </a:r>
            <a:endParaRPr lang="en-US" altLang="ko-KR" sz="1000" b="1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분석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3556000" y="2108200"/>
            <a:ext cx="484188" cy="514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기계</a:t>
            </a:r>
            <a:endParaRPr lang="en-US" altLang="ko-KR" sz="1000" b="1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학습</a:t>
            </a:r>
          </a:p>
        </p:txBody>
      </p:sp>
      <p:sp>
        <p:nvSpPr>
          <p:cNvPr id="19" name="순서도: 자기 디스크 18"/>
          <p:cNvSpPr/>
          <p:nvPr/>
        </p:nvSpPr>
        <p:spPr bwMode="auto">
          <a:xfrm>
            <a:off x="863600" y="1819275"/>
            <a:ext cx="484188" cy="34925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/>
          <a:p>
            <a:pPr algn="ctr" latinLnBrk="0">
              <a:spcBef>
                <a:spcPct val="50000"/>
              </a:spcBef>
              <a:defRPr/>
            </a:pPr>
            <a:r>
              <a:rPr lang="ko-KR" altLang="en-US" sz="1000" b="1" dirty="0"/>
              <a:t>정형</a:t>
            </a:r>
          </a:p>
        </p:txBody>
      </p:sp>
      <p:sp>
        <p:nvSpPr>
          <p:cNvPr id="20" name="순서도: 다중 문서 19"/>
          <p:cNvSpPr/>
          <p:nvPr/>
        </p:nvSpPr>
        <p:spPr bwMode="auto">
          <a:xfrm>
            <a:off x="863600" y="2640013"/>
            <a:ext cx="481013" cy="412750"/>
          </a:xfrm>
          <a:prstGeom prst="flowChartMultidocument">
            <a:avLst/>
          </a:prstGeom>
          <a:solidFill>
            <a:schemeClr val="bg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>
                <a:solidFill>
                  <a:srgbClr val="000000"/>
                </a:solidFill>
                <a:latin typeface="맑은 고딕"/>
              </a:rPr>
              <a:t>비정형</a:t>
            </a:r>
          </a:p>
        </p:txBody>
      </p:sp>
      <p:sp>
        <p:nvSpPr>
          <p:cNvPr id="21" name="순서도: 내부 저장소 20"/>
          <p:cNvSpPr/>
          <p:nvPr/>
        </p:nvSpPr>
        <p:spPr bwMode="auto">
          <a:xfrm>
            <a:off x="858838" y="2227263"/>
            <a:ext cx="485775" cy="373062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err="1">
                <a:latin typeface="+mn-ea"/>
              </a:rPr>
              <a:t>준정형</a:t>
            </a:r>
            <a:endParaRPr lang="ko-KR" altLang="en-US" sz="900" dirty="0">
              <a:latin typeface="+mn-ea"/>
            </a:endParaRPr>
          </a:p>
        </p:txBody>
      </p:sp>
      <p:cxnSp>
        <p:nvCxnSpPr>
          <p:cNvPr id="22" name="직선 화살표 연결선 50"/>
          <p:cNvCxnSpPr>
            <a:cxnSpLocks noChangeShapeType="1"/>
          </p:cNvCxnSpPr>
          <p:nvPr/>
        </p:nvCxnSpPr>
        <p:spPr bwMode="auto">
          <a:xfrm>
            <a:off x="1433513" y="2108200"/>
            <a:ext cx="415925" cy="603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직선 화살표 연결선 51"/>
          <p:cNvCxnSpPr>
            <a:cxnSpLocks noChangeShapeType="1"/>
          </p:cNvCxnSpPr>
          <p:nvPr/>
        </p:nvCxnSpPr>
        <p:spPr bwMode="auto">
          <a:xfrm>
            <a:off x="1433513" y="2400300"/>
            <a:ext cx="415925" cy="15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직선 화살표 연결선 52"/>
          <p:cNvCxnSpPr>
            <a:cxnSpLocks noChangeShapeType="1"/>
          </p:cNvCxnSpPr>
          <p:nvPr/>
        </p:nvCxnSpPr>
        <p:spPr bwMode="auto">
          <a:xfrm flipV="1">
            <a:off x="1433513" y="2643188"/>
            <a:ext cx="452437" cy="1587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5" name="그룹 53"/>
          <p:cNvGrpSpPr>
            <a:grpSpLocks/>
          </p:cNvGrpSpPr>
          <p:nvPr/>
        </p:nvGrpSpPr>
        <p:grpSpPr bwMode="auto">
          <a:xfrm>
            <a:off x="5438775" y="1779588"/>
            <a:ext cx="4137025" cy="2646362"/>
            <a:chOff x="5438303" y="1639863"/>
            <a:chExt cx="4136601" cy="2647336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5438303" y="1639863"/>
              <a:ext cx="839798" cy="21436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모니터링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및 관리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1.Zookeeper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6328262" y="1647481"/>
              <a:ext cx="620721" cy="21360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워크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ko-KR" altLang="en-US" sz="1000" b="1" dirty="0" err="1">
                  <a:solidFill>
                    <a:srgbClr val="000000"/>
                  </a:solidFill>
                </a:rPr>
                <a:t>플로우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2.Oozie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5"/>
            <p:cNvSpPr>
              <a:spLocks noChangeArrowheads="1"/>
            </p:cNvSpPr>
            <p:nvPr/>
          </p:nvSpPr>
          <p:spPr bwMode="gray">
            <a:xfrm>
              <a:off x="6992367" y="1641507"/>
              <a:ext cx="620721" cy="1677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분산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데이터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스토어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3.HBase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30" name="Rectangle 5"/>
            <p:cNvSpPr>
              <a:spLocks noChangeArrowheads="1"/>
            </p:cNvSpPr>
            <p:nvPr/>
          </p:nvSpPr>
          <p:spPr bwMode="gray">
            <a:xfrm>
              <a:off x="7665595" y="1639864"/>
              <a:ext cx="620721" cy="7623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데이터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배치분석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4.Pig</a:t>
              </a: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5.Hive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5"/>
            <p:cNvSpPr>
              <a:spLocks noChangeArrowheads="1"/>
            </p:cNvSpPr>
            <p:nvPr/>
          </p:nvSpPr>
          <p:spPr bwMode="gray">
            <a:xfrm>
              <a:off x="8322829" y="1639863"/>
              <a:ext cx="730260" cy="7623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기계학습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6.Mahout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32" name="Rectangle 5"/>
            <p:cNvSpPr>
              <a:spLocks noChangeArrowheads="1"/>
            </p:cNvSpPr>
            <p:nvPr/>
          </p:nvSpPr>
          <p:spPr bwMode="gray">
            <a:xfrm>
              <a:off x="7657807" y="2439078"/>
              <a:ext cx="1395282" cy="456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메타데이터 관리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7.HCatalog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5"/>
            <p:cNvSpPr>
              <a:spLocks noChangeArrowheads="1"/>
            </p:cNvSpPr>
            <p:nvPr/>
          </p:nvSpPr>
          <p:spPr bwMode="gray">
            <a:xfrm>
              <a:off x="7665595" y="2945554"/>
              <a:ext cx="1387494" cy="3739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분산병렬처리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(</a:t>
              </a:r>
              <a:r>
                <a:rPr lang="ko-KR" altLang="en-US" sz="1000" b="1" dirty="0" err="1">
                  <a:solidFill>
                    <a:srgbClr val="000000"/>
                  </a:solidFill>
                </a:rPr>
                <a:t>맵리듀스</a:t>
              </a:r>
              <a:r>
                <a:rPr lang="en-US" altLang="ko-KR" sz="1000" b="1" dirty="0">
                  <a:solidFill>
                    <a:srgbClr val="000000"/>
                  </a:solidFill>
                </a:rPr>
                <a:t>)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5"/>
            <p:cNvSpPr>
              <a:spLocks noChangeArrowheads="1"/>
            </p:cNvSpPr>
            <p:nvPr/>
          </p:nvSpPr>
          <p:spPr bwMode="gray">
            <a:xfrm>
              <a:off x="6992367" y="3370641"/>
              <a:ext cx="2060722" cy="4128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분산파일시스템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(HDFS)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gray">
            <a:xfrm>
              <a:off x="5438303" y="3820011"/>
              <a:ext cx="2154266" cy="467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비정형 데이터 수집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9.Chukwa 10.Flume 11.Scribe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5"/>
            <p:cNvSpPr>
              <a:spLocks noChangeArrowheads="1"/>
            </p:cNvSpPr>
            <p:nvPr/>
          </p:nvSpPr>
          <p:spPr bwMode="gray">
            <a:xfrm>
              <a:off x="7633696" y="3820010"/>
              <a:ext cx="1419394" cy="4565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정형 데이터 수집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12.Sqoop 13.Hiho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gray">
            <a:xfrm>
              <a:off x="9100235" y="1643888"/>
              <a:ext cx="474669" cy="2632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데이터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직렬화</a:t>
              </a:r>
              <a:endParaRPr lang="en-US" altLang="ko-KR" sz="1000" b="1" dirty="0">
                <a:solidFill>
                  <a:srgbClr val="000000"/>
                </a:solidFill>
              </a:endParaRPr>
            </a:p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8.Avro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8" name="그룹 65"/>
          <p:cNvGrpSpPr>
            <a:grpSpLocks/>
          </p:cNvGrpSpPr>
          <p:nvPr/>
        </p:nvGrpSpPr>
        <p:grpSpPr bwMode="auto">
          <a:xfrm>
            <a:off x="1849438" y="3025775"/>
            <a:ext cx="754062" cy="1004888"/>
            <a:chOff x="73906" y="2479662"/>
            <a:chExt cx="753107" cy="1115612"/>
          </a:xfrm>
        </p:grpSpPr>
        <p:sp>
          <p:nvSpPr>
            <p:cNvPr id="39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>
                <a:solidFill>
                  <a:srgbClr val="000000"/>
                </a:solidFill>
              </a:endParaRPr>
            </a:p>
          </p:txBody>
        </p:sp>
        <p:sp>
          <p:nvSpPr>
            <p:cNvPr id="40" name="Rectangle 5"/>
            <p:cNvSpPr>
              <a:spLocks noChangeArrowheads="1"/>
            </p:cNvSpPr>
            <p:nvPr/>
          </p:nvSpPr>
          <p:spPr bwMode="gray">
            <a:xfrm>
              <a:off x="129398" y="2588932"/>
              <a:ext cx="646880" cy="2009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5"/>
            <p:cNvSpPr>
              <a:spLocks noChangeArrowheads="1"/>
            </p:cNvSpPr>
            <p:nvPr/>
          </p:nvSpPr>
          <p:spPr bwMode="gray">
            <a:xfrm>
              <a:off x="119885" y="2826859"/>
              <a:ext cx="656393" cy="2009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42" name="순서도: 자기 디스크 41"/>
            <p:cNvSpPr/>
            <p:nvPr/>
          </p:nvSpPr>
          <p:spPr bwMode="auto">
            <a:xfrm>
              <a:off x="119885" y="3158194"/>
              <a:ext cx="648466" cy="313711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en-US" altLang="ko-KR" sz="1000" b="1" dirty="0"/>
                <a:t>File System</a:t>
              </a:r>
              <a:endParaRPr lang="ko-KR" altLang="en-US" sz="1000" b="1" dirty="0"/>
            </a:p>
          </p:txBody>
        </p:sp>
      </p:grpSp>
      <p:grpSp>
        <p:nvGrpSpPr>
          <p:cNvPr id="43" name="그룹 70"/>
          <p:cNvGrpSpPr>
            <a:grpSpLocks/>
          </p:cNvGrpSpPr>
          <p:nvPr/>
        </p:nvGrpSpPr>
        <p:grpSpPr bwMode="auto">
          <a:xfrm>
            <a:off x="2652713" y="3025775"/>
            <a:ext cx="754062" cy="1017588"/>
            <a:chOff x="73906" y="2479662"/>
            <a:chExt cx="753107" cy="1115612"/>
          </a:xfrm>
        </p:grpSpPr>
        <p:sp>
          <p:nvSpPr>
            <p:cNvPr id="44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>
                <a:solidFill>
                  <a:srgbClr val="000000"/>
                </a:solidFill>
              </a:endParaRPr>
            </a:p>
          </p:txBody>
        </p:sp>
        <p:sp>
          <p:nvSpPr>
            <p:cNvPr id="45" name="Rectangle 5"/>
            <p:cNvSpPr>
              <a:spLocks noChangeArrowheads="1"/>
            </p:cNvSpPr>
            <p:nvPr/>
          </p:nvSpPr>
          <p:spPr bwMode="gray">
            <a:xfrm>
              <a:off x="119885" y="2589309"/>
              <a:ext cx="648466" cy="2001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gray">
            <a:xfrm>
              <a:off x="119885" y="2827747"/>
              <a:ext cx="656393" cy="2001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47" name="순서도: 자기 디스크 46"/>
            <p:cNvSpPr/>
            <p:nvPr/>
          </p:nvSpPr>
          <p:spPr bwMode="auto">
            <a:xfrm>
              <a:off x="119885" y="3158427"/>
              <a:ext cx="648466" cy="313276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en-US" altLang="ko-KR" sz="1000" b="1" dirty="0"/>
                <a:t>File System</a:t>
              </a:r>
              <a:endParaRPr lang="ko-KR" altLang="en-US" sz="1000" b="1" dirty="0"/>
            </a:p>
          </p:txBody>
        </p:sp>
      </p:grpSp>
      <p:grpSp>
        <p:nvGrpSpPr>
          <p:cNvPr id="48" name="그룹 75"/>
          <p:cNvGrpSpPr>
            <a:grpSpLocks/>
          </p:cNvGrpSpPr>
          <p:nvPr/>
        </p:nvGrpSpPr>
        <p:grpSpPr bwMode="auto">
          <a:xfrm>
            <a:off x="3443288" y="3025775"/>
            <a:ext cx="752475" cy="1017588"/>
            <a:chOff x="73906" y="2479662"/>
            <a:chExt cx="753107" cy="1115612"/>
          </a:xfrm>
        </p:grpSpPr>
        <p:sp>
          <p:nvSpPr>
            <p:cNvPr id="49" name="Rectangle 5"/>
            <p:cNvSpPr>
              <a:spLocks noChangeArrowheads="1"/>
            </p:cNvSpPr>
            <p:nvPr/>
          </p:nvSpPr>
          <p:spPr bwMode="gray">
            <a:xfrm>
              <a:off x="73906" y="2479662"/>
              <a:ext cx="753107" cy="111561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000" b="1">
                <a:solidFill>
                  <a:srgbClr val="000000"/>
                </a:solidFill>
              </a:endParaRPr>
            </a:p>
          </p:txBody>
        </p:sp>
        <p:sp>
          <p:nvSpPr>
            <p:cNvPr id="50" name="Rectangle 5"/>
            <p:cNvSpPr>
              <a:spLocks noChangeArrowheads="1"/>
            </p:cNvSpPr>
            <p:nvPr/>
          </p:nvSpPr>
          <p:spPr bwMode="gray">
            <a:xfrm>
              <a:off x="119982" y="2589309"/>
              <a:ext cx="648244" cy="2001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5"/>
            <p:cNvSpPr>
              <a:spLocks noChangeArrowheads="1"/>
            </p:cNvSpPr>
            <p:nvPr/>
          </p:nvSpPr>
          <p:spPr bwMode="gray">
            <a:xfrm>
              <a:off x="119982" y="2827747"/>
              <a:ext cx="656189" cy="2001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CPU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52" name="순서도: 자기 디스크 51"/>
            <p:cNvSpPr/>
            <p:nvPr/>
          </p:nvSpPr>
          <p:spPr bwMode="auto">
            <a:xfrm>
              <a:off x="119982" y="3158427"/>
              <a:ext cx="648244" cy="313276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rIns="0" anchor="ctr"/>
            <a:lstStyle/>
            <a:p>
              <a:pPr algn="ctr" latinLnBrk="0">
                <a:spcBef>
                  <a:spcPct val="50000"/>
                </a:spcBef>
                <a:defRPr/>
              </a:pPr>
              <a:r>
                <a:rPr lang="en-US" altLang="ko-KR" sz="1000" b="1" dirty="0"/>
                <a:t>File System</a:t>
              </a:r>
              <a:endParaRPr lang="ko-KR" altLang="en-US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360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2.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저장 및 처리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611438"/>
            <a:ext cx="4672013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473075" y="1341438"/>
            <a:ext cx="4192588" cy="31591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000000"/>
                </a:solidFill>
              </a:rPr>
              <a:t>하이브리드 </a:t>
            </a:r>
            <a:r>
              <a:rPr lang="en-US" altLang="ko-KR" sz="1200" b="1">
                <a:solidFill>
                  <a:srgbClr val="000000"/>
                </a:solidFill>
              </a:rPr>
              <a:t>DW </a:t>
            </a:r>
            <a:r>
              <a:rPr lang="ko-KR" altLang="en-US" sz="1200" b="1">
                <a:solidFill>
                  <a:srgbClr val="000000"/>
                </a:solidFill>
              </a:rPr>
              <a:t>구성 및 </a:t>
            </a:r>
            <a:r>
              <a:rPr lang="en-US" altLang="ko-KR" sz="1200" b="1">
                <a:solidFill>
                  <a:srgbClr val="000000"/>
                </a:solidFill>
              </a:rPr>
              <a:t>SQL </a:t>
            </a:r>
            <a:r>
              <a:rPr lang="ko-KR" altLang="en-US" sz="1200" b="1">
                <a:solidFill>
                  <a:srgbClr val="000000"/>
                </a:solidFill>
              </a:rPr>
              <a:t>쿼리 도구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73075" y="1657350"/>
            <a:ext cx="4192588" cy="2976563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4) </a:t>
            </a:r>
            <a:r>
              <a:rPr lang="ko-KR" altLang="en-US" sz="1200" smtClean="0">
                <a:ea typeface="굴림" pitchFamily="50" charset="-127"/>
              </a:rPr>
              <a:t>예시 </a:t>
            </a:r>
            <a:r>
              <a:rPr lang="en-US" altLang="ko-KR" sz="1200" smtClean="0">
                <a:ea typeface="굴림" pitchFamily="50" charset="-127"/>
              </a:rPr>
              <a:t>- SQL </a:t>
            </a:r>
            <a:r>
              <a:rPr lang="ko-KR" altLang="en-US" sz="1200" smtClean="0">
                <a:ea typeface="굴림" pitchFamily="50" charset="-127"/>
              </a:rPr>
              <a:t>쿼리를 지원하는 하이브리드 </a:t>
            </a:r>
            <a:r>
              <a:rPr lang="en-US" altLang="ko-KR" sz="1200" smtClean="0">
                <a:ea typeface="굴림" pitchFamily="50" charset="-127"/>
              </a:rPr>
              <a:t>DataWare House</a:t>
            </a:r>
            <a:r>
              <a:rPr lang="ko-KR" altLang="en-US" sz="1200" smtClean="0">
                <a:ea typeface="굴림" pitchFamily="50" charset="-127"/>
              </a:rPr>
              <a:t> </a:t>
            </a:r>
          </a:p>
        </p:txBody>
      </p:sp>
      <p:grpSp>
        <p:nvGrpSpPr>
          <p:cNvPr id="9" name="그룹 20"/>
          <p:cNvGrpSpPr>
            <a:grpSpLocks/>
          </p:cNvGrpSpPr>
          <p:nvPr/>
        </p:nvGrpSpPr>
        <p:grpSpPr bwMode="auto">
          <a:xfrm>
            <a:off x="695325" y="1981200"/>
            <a:ext cx="3784600" cy="2384425"/>
            <a:chOff x="5586455" y="1585814"/>
            <a:chExt cx="3784065" cy="2384140"/>
          </a:xfrm>
        </p:grpSpPr>
        <p:sp>
          <p:nvSpPr>
            <p:cNvPr id="10" name="모서리가 둥근 직사각형 9"/>
            <p:cNvSpPr/>
            <p:nvPr/>
          </p:nvSpPr>
          <p:spPr bwMode="gray">
            <a:xfrm>
              <a:off x="5586455" y="3144553"/>
              <a:ext cx="1739654" cy="825401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88642" tIns="0" rIns="88642" bIns="0" anchor="ctr"/>
            <a:lstStyle/>
            <a:p>
              <a:pPr algn="ctr">
                <a:defRPr/>
              </a:pPr>
              <a:r>
                <a:rPr lang="en-US" altLang="ko-KR" sz="1400" b="1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RDBMS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- Oracle DW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- MS MSSQL</a:t>
              </a:r>
              <a:endParaRPr lang="ko-KR" altLang="en-US" sz="1200">
                <a:solidFill>
                  <a:schemeClr val="tx1"/>
                </a:solidFill>
                <a:latin typeface="맑은 고딕" pitchFamily="50" charset="-127"/>
                <a:ea typeface="JBold" pitchFamily="18" charset="-127"/>
              </a:endParaRPr>
            </a:p>
          </p:txBody>
        </p:sp>
        <p:sp>
          <p:nvSpPr>
            <p:cNvPr id="11" name="오각형 10"/>
            <p:cNvSpPr/>
            <p:nvPr/>
          </p:nvSpPr>
          <p:spPr bwMode="gray">
            <a:xfrm>
              <a:off x="6307078" y="1585814"/>
              <a:ext cx="2699956" cy="800004"/>
            </a:xfrm>
            <a:prstGeom prst="homePlate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88642" tIns="0" rIns="88642" bIns="0" anchor="ctr"/>
            <a:lstStyle/>
            <a:p>
              <a:pPr algn="ctr">
                <a:defRPr/>
              </a:pPr>
              <a:r>
                <a:rPr lang="en-US" altLang="ko-KR" sz="1400" b="1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HDFS/HBase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- Hive(MapReduce)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- </a:t>
              </a:r>
              <a:r>
                <a:rPr lang="ko-KR" altLang="en-US" sz="1200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타조</a:t>
              </a:r>
              <a:r>
                <a:rPr lang="en-US" altLang="ko-KR" sz="1200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, </a:t>
              </a:r>
              <a:r>
                <a:rPr lang="ko-KR" altLang="en-US" sz="1200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임팔라</a:t>
              </a:r>
              <a:r>
                <a:rPr lang="en-US" altLang="ko-KR" sz="1200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(SQL on Hadoop)</a:t>
              </a:r>
              <a:endParaRPr lang="ko-KR" altLang="en-US" sz="1200">
                <a:solidFill>
                  <a:schemeClr val="tx1"/>
                </a:solidFill>
                <a:latin typeface="맑은 고딕" pitchFamily="50" charset="-127"/>
                <a:ea typeface="JBold" pitchFamily="18" charset="-127"/>
              </a:endParaRPr>
            </a:p>
          </p:txBody>
        </p:sp>
        <p:cxnSp>
          <p:nvCxnSpPr>
            <p:cNvPr id="12" name="직선 화살표 연결선 11"/>
            <p:cNvCxnSpPr>
              <a:stCxn id="11" idx="2"/>
              <a:endCxn id="10" idx="0"/>
            </p:cNvCxnSpPr>
            <p:nvPr/>
          </p:nvCxnSpPr>
          <p:spPr>
            <a:xfrm flipH="1">
              <a:off x="6456282" y="2385818"/>
              <a:ext cx="999984" cy="758734"/>
            </a:xfrm>
            <a:prstGeom prst="straightConnector1">
              <a:avLst/>
            </a:prstGeom>
            <a:ln>
              <a:headEnd type="oval"/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  <p:sp>
          <p:nvSpPr>
            <p:cNvPr id="13" name="모서리가 둥근 직사각형 12"/>
            <p:cNvSpPr/>
            <p:nvPr/>
          </p:nvSpPr>
          <p:spPr bwMode="gray">
            <a:xfrm>
              <a:off x="7545153" y="3144553"/>
              <a:ext cx="1825367" cy="825401"/>
            </a:xfrm>
            <a:prstGeom prst="roundRect">
              <a:avLst/>
            </a:prstGeom>
            <a:ln>
              <a:headEnd/>
              <a:tailEnd type="triangle" w="med" len="med"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88642" tIns="0" rIns="88642" bIns="0" anchor="ctr"/>
            <a:lstStyle/>
            <a:p>
              <a:pPr algn="ctr">
                <a:defRPr/>
              </a:pPr>
              <a:r>
                <a:rPr lang="en-US" altLang="ko-KR" sz="1400" b="1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MPP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- Oracle ExaData</a:t>
              </a:r>
            </a:p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  <a:latin typeface="맑은 고딕" pitchFamily="50" charset="-127"/>
                  <a:ea typeface="JBold" pitchFamily="18" charset="-127"/>
                </a:rPr>
                <a:t>- EMC GreenPlum</a:t>
              </a:r>
              <a:endParaRPr lang="ko-KR" altLang="en-US" sz="1200">
                <a:solidFill>
                  <a:schemeClr val="tx1"/>
                </a:solidFill>
                <a:latin typeface="맑은 고딕" pitchFamily="50" charset="-127"/>
                <a:ea typeface="JBold" pitchFamily="18" charset="-127"/>
              </a:endParaRPr>
            </a:p>
          </p:txBody>
        </p:sp>
        <p:cxnSp>
          <p:nvCxnSpPr>
            <p:cNvPr id="14" name="직선 화살표 연결선 13"/>
            <p:cNvCxnSpPr>
              <a:stCxn id="11" idx="2"/>
              <a:endCxn id="13" idx="0"/>
            </p:cNvCxnSpPr>
            <p:nvPr/>
          </p:nvCxnSpPr>
          <p:spPr>
            <a:xfrm>
              <a:off x="7456266" y="2385818"/>
              <a:ext cx="1001571" cy="758734"/>
            </a:xfrm>
            <a:prstGeom prst="straightConnector1">
              <a:avLst/>
            </a:prstGeom>
            <a:ln>
              <a:headEnd type="oval"/>
              <a:tailEnd type="arrow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15" name="TextBox 33"/>
          <p:cNvSpPr txBox="1">
            <a:spLocks noChangeArrowheads="1"/>
          </p:cNvSpPr>
          <p:nvPr/>
        </p:nvSpPr>
        <p:spPr bwMode="auto">
          <a:xfrm>
            <a:off x="6249988" y="5738813"/>
            <a:ext cx="19796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/>
              <a:t>[</a:t>
            </a:r>
            <a:r>
              <a:rPr lang="ko-KR" altLang="en-US" sz="1200"/>
              <a:t>다음의 광고 분석 서비스</a:t>
            </a:r>
            <a:r>
              <a:rPr lang="en-US" altLang="ko-KR" sz="1200"/>
              <a:t>]</a:t>
            </a:r>
            <a:endParaRPr lang="ko-KR" altLang="en-US" sz="1200"/>
          </a:p>
        </p:txBody>
      </p:sp>
      <p:sp>
        <p:nvSpPr>
          <p:cNvPr id="17" name="직사각형 16"/>
          <p:cNvSpPr/>
          <p:nvPr/>
        </p:nvSpPr>
        <p:spPr>
          <a:xfrm>
            <a:off x="474663" y="4638675"/>
            <a:ext cx="4191000" cy="1784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Raw Data </a:t>
            </a:r>
          </a:p>
          <a:p>
            <a:pPr>
              <a:defRPr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HDFS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에 저장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1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Summary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Data</a:t>
            </a:r>
          </a:p>
          <a:p>
            <a:pPr>
              <a:defRPr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Hive, RDBMS</a:t>
            </a:r>
            <a:r>
              <a:rPr lang="en-US" altLang="ko-KR" sz="110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, MPP</a:t>
            </a:r>
            <a:r>
              <a:rPr lang="ko-KR" alt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에 통합 저장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1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Batch Processing 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</a:t>
            </a:r>
            <a:r>
              <a:rPr lang="en-US" altLang="ko-KR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MapReduce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/Hive SQL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1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Report 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-&gt; </a:t>
            </a:r>
            <a:r>
              <a:rPr lang="en-US" altLang="ko-KR" sz="110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RDBMS Query</a:t>
            </a:r>
            <a:endParaRPr lang="en-US" altLang="ko-KR" sz="11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altLang="ko-KR" sz="110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Ad-hoc 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Query</a:t>
            </a:r>
          </a:p>
          <a:p>
            <a:pPr>
              <a:defRPr/>
            </a:pP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  -&gt;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엑사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제조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), </a:t>
            </a:r>
            <a:r>
              <a:rPr lang="ko-KR" altLang="en-US" sz="1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그린플럼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포털</a:t>
            </a:r>
            <a:r>
              <a: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60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5) </a:t>
            </a:r>
            <a:r>
              <a:rPr lang="ko-KR" altLang="en-US" sz="1200" smtClean="0">
                <a:ea typeface="굴림" pitchFamily="50" charset="-127"/>
              </a:rPr>
              <a:t>예시 </a:t>
            </a:r>
            <a:r>
              <a:rPr lang="en-US" altLang="ko-KR" sz="1200" smtClean="0">
                <a:ea typeface="굴림" pitchFamily="50" charset="-127"/>
              </a:rPr>
              <a:t>- </a:t>
            </a:r>
            <a:r>
              <a:rPr lang="ko-KR" altLang="en-US" sz="1200" smtClean="0">
                <a:ea typeface="굴림" pitchFamily="50" charset="-127"/>
              </a:rPr>
              <a:t>실시간 처리 </a:t>
            </a:r>
            <a:r>
              <a:rPr lang="en-US" altLang="ko-KR" sz="1200" smtClean="0">
                <a:ea typeface="굴림" pitchFamily="50" charset="-127"/>
              </a:rPr>
              <a:t>CEP(Complex Event Processing)</a:t>
            </a:r>
            <a:r>
              <a:rPr lang="ko-KR" altLang="en-US" sz="1200" smtClean="0">
                <a:ea typeface="굴림" pitchFamily="50" charset="-127"/>
              </a:rPr>
              <a:t>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412875"/>
            <a:ext cx="9228138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2.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저장 및 처리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0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분석 및 시각화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19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1) </a:t>
            </a:r>
            <a:r>
              <a:rPr lang="ko-KR" altLang="en-US" sz="1200" smtClean="0">
                <a:ea typeface="굴림" pitchFamily="50" charset="-127"/>
              </a:rPr>
              <a:t>빅데이터 분석 및 시각화의 특징과 기술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579438" y="1535113"/>
            <a:ext cx="3725862" cy="2830512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ko-KR" sz="800">
                <a:solidFill>
                  <a:srgbClr val="000000"/>
                </a:solidFill>
              </a:rPr>
              <a:t> </a:t>
            </a:r>
            <a:r>
              <a:rPr lang="ko-KR" altLang="en-US" sz="800" dirty="0">
                <a:solidFill>
                  <a:srgbClr val="000000"/>
                </a:solidFill>
              </a:rPr>
              <a:t>기존 분석 환경의 한계를 초월하는 </a:t>
            </a:r>
            <a:r>
              <a:rPr lang="ko-KR" altLang="en-US" sz="800" dirty="0" err="1">
                <a:solidFill>
                  <a:srgbClr val="000000"/>
                </a:solidFill>
              </a:rPr>
              <a:t>빅데이터</a:t>
            </a:r>
            <a:r>
              <a:rPr lang="ko-KR" altLang="en-US" sz="800" dirty="0">
                <a:solidFill>
                  <a:srgbClr val="000000"/>
                </a:solidFill>
              </a:rPr>
              <a:t> 분석 환경의 도래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– </a:t>
            </a:r>
            <a:r>
              <a:rPr lang="ko-KR" altLang="en-US" sz="800" dirty="0">
                <a:solidFill>
                  <a:srgbClr val="000000"/>
                </a:solidFill>
              </a:rPr>
              <a:t>처리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ko-KR" altLang="en-US" sz="800" dirty="0">
                <a:solidFill>
                  <a:srgbClr val="000000"/>
                </a:solidFill>
              </a:rPr>
              <a:t>프로세스</a:t>
            </a:r>
            <a:r>
              <a:rPr lang="en-US" altLang="ko-KR" sz="800" dirty="0">
                <a:solidFill>
                  <a:srgbClr val="000000"/>
                </a:solidFill>
              </a:rPr>
              <a:t> </a:t>
            </a:r>
            <a:r>
              <a:rPr lang="ko-KR" altLang="en-US" sz="800" dirty="0">
                <a:solidFill>
                  <a:srgbClr val="000000"/>
                </a:solidFill>
              </a:rPr>
              <a:t>복잡도 높음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– </a:t>
            </a:r>
            <a:r>
              <a:rPr lang="ko-KR" altLang="en-US" sz="800" dirty="0">
                <a:solidFill>
                  <a:srgbClr val="000000"/>
                </a:solidFill>
              </a:rPr>
              <a:t>처리할 </a:t>
            </a:r>
            <a:r>
              <a:rPr lang="ko-KR" altLang="en-US" sz="800" dirty="0" err="1">
                <a:solidFill>
                  <a:srgbClr val="000000"/>
                </a:solidFill>
              </a:rPr>
              <a:t>데이터양이</a:t>
            </a:r>
            <a:r>
              <a:rPr lang="ko-KR" altLang="en-US" sz="800" dirty="0">
                <a:solidFill>
                  <a:srgbClr val="000000"/>
                </a:solidFill>
              </a:rPr>
              <a:t> 방대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– </a:t>
            </a:r>
            <a:r>
              <a:rPr lang="ko-KR" altLang="en-US" sz="800" dirty="0">
                <a:solidFill>
                  <a:srgbClr val="000000"/>
                </a:solidFill>
              </a:rPr>
              <a:t>비정형 데이터의 비중이 높음</a:t>
            </a:r>
          </a:p>
          <a:p>
            <a:pPr>
              <a:defRPr/>
            </a:pPr>
            <a:r>
              <a:rPr lang="en-US" altLang="ko-KR" sz="800" dirty="0">
                <a:solidFill>
                  <a:srgbClr val="000000"/>
                </a:solidFill>
              </a:rPr>
              <a:t>– </a:t>
            </a:r>
            <a:r>
              <a:rPr lang="ko-KR" altLang="en-US" sz="800" dirty="0">
                <a:solidFill>
                  <a:srgbClr val="000000"/>
                </a:solidFill>
              </a:rPr>
              <a:t>처리</a:t>
            </a:r>
            <a:r>
              <a:rPr lang="en-US" altLang="ko-KR" sz="800" dirty="0">
                <a:solidFill>
                  <a:srgbClr val="000000"/>
                </a:solidFill>
              </a:rPr>
              <a:t>/</a:t>
            </a:r>
            <a:r>
              <a:rPr lang="ko-KR" altLang="en-US" sz="800" dirty="0">
                <a:solidFill>
                  <a:srgbClr val="000000"/>
                </a:solidFill>
              </a:rPr>
              <a:t>분석 유연성이 높음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727075" y="1573213"/>
            <a:ext cx="3395663" cy="950912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sz="1000" b="1">
              <a:solidFill>
                <a:srgbClr val="000000"/>
              </a:solidFill>
            </a:endParaRPr>
          </a:p>
          <a:p>
            <a:pPr algn="ctr"/>
            <a:endParaRPr lang="en-US" altLang="ko-KR" sz="1000" b="1">
              <a:solidFill>
                <a:srgbClr val="000000"/>
              </a:solidFill>
            </a:endParaRPr>
          </a:p>
          <a:p>
            <a:pPr algn="ctr"/>
            <a:endParaRPr lang="en-US" altLang="ko-KR" sz="1000" b="1">
              <a:solidFill>
                <a:srgbClr val="000000"/>
              </a:solidFill>
            </a:endParaRPr>
          </a:p>
          <a:p>
            <a:pPr algn="ctr"/>
            <a:endParaRPr lang="en-US" altLang="ko-KR" sz="1000" b="1">
              <a:solidFill>
                <a:srgbClr val="000000"/>
              </a:solidFill>
            </a:endParaRPr>
          </a:p>
          <a:p>
            <a:pPr algn="ctr"/>
            <a:endParaRPr lang="en-US" altLang="ko-KR" sz="1000" b="1">
              <a:solidFill>
                <a:srgbClr val="000000"/>
              </a:solidFill>
            </a:endParaRPr>
          </a:p>
          <a:p>
            <a:pPr algn="ctr"/>
            <a:r>
              <a:rPr lang="ko-KR" altLang="en-US" sz="1000" b="1">
                <a:solidFill>
                  <a:srgbClr val="000000"/>
                </a:solidFill>
              </a:rPr>
              <a:t>레거시 시스템</a:t>
            </a:r>
          </a:p>
        </p:txBody>
      </p:sp>
      <p:grpSp>
        <p:nvGrpSpPr>
          <p:cNvPr id="8" name="그룹 8"/>
          <p:cNvGrpSpPr>
            <a:grpSpLocks/>
          </p:cNvGrpSpPr>
          <p:nvPr/>
        </p:nvGrpSpPr>
        <p:grpSpPr bwMode="auto">
          <a:xfrm>
            <a:off x="798513" y="1646238"/>
            <a:ext cx="657225" cy="669925"/>
            <a:chOff x="900057" y="1710877"/>
            <a:chExt cx="657234" cy="669879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1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저장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gray">
            <a:xfrm>
              <a:off x="900057" y="1980733"/>
              <a:ext cx="657234" cy="40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DB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그룹 14"/>
          <p:cNvGrpSpPr>
            <a:grpSpLocks/>
          </p:cNvGrpSpPr>
          <p:nvPr/>
        </p:nvGrpSpPr>
        <p:grpSpPr bwMode="auto">
          <a:xfrm>
            <a:off x="1638300" y="1647825"/>
            <a:ext cx="657225" cy="658813"/>
            <a:chOff x="900057" y="1710877"/>
            <a:chExt cx="657234" cy="659246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검색</a:t>
              </a: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gray">
            <a:xfrm>
              <a:off x="900057" y="1971398"/>
              <a:ext cx="657234" cy="39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검색엔진</a:t>
              </a:r>
            </a:p>
          </p:txBody>
        </p:sp>
      </p:grpSp>
      <p:grpSp>
        <p:nvGrpSpPr>
          <p:cNvPr id="14" name="그룹 17"/>
          <p:cNvGrpSpPr>
            <a:grpSpLocks/>
          </p:cNvGrpSpPr>
          <p:nvPr/>
        </p:nvGrpSpPr>
        <p:grpSpPr bwMode="auto">
          <a:xfrm>
            <a:off x="2478088" y="1647825"/>
            <a:ext cx="658812" cy="658813"/>
            <a:chOff x="900057" y="1710877"/>
            <a:chExt cx="657234" cy="659246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관리</a:t>
              </a:r>
            </a:p>
          </p:txBody>
        </p:sp>
        <p:sp>
          <p:nvSpPr>
            <p:cNvPr id="17" name="Rectangle 5"/>
            <p:cNvSpPr>
              <a:spLocks noChangeArrowheads="1"/>
            </p:cNvSpPr>
            <p:nvPr/>
          </p:nvSpPr>
          <p:spPr bwMode="gray">
            <a:xfrm>
              <a:off x="900057" y="1971398"/>
              <a:ext cx="657234" cy="39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KMS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그룹 20"/>
          <p:cNvGrpSpPr>
            <a:grpSpLocks/>
          </p:cNvGrpSpPr>
          <p:nvPr/>
        </p:nvGrpSpPr>
        <p:grpSpPr bwMode="auto">
          <a:xfrm>
            <a:off x="3309938" y="1647825"/>
            <a:ext cx="657225" cy="658813"/>
            <a:chOff x="900057" y="1710877"/>
            <a:chExt cx="657234" cy="659246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3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공유</a:t>
              </a: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gray">
            <a:xfrm>
              <a:off x="900057" y="1971398"/>
              <a:ext cx="657234" cy="39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rgbClr val="000000"/>
                  </a:solidFill>
                </a:rPr>
                <a:t>Web2.0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순서도: 병합 20"/>
          <p:cNvSpPr/>
          <p:nvPr/>
        </p:nvSpPr>
        <p:spPr bwMode="auto">
          <a:xfrm>
            <a:off x="1543050" y="2584450"/>
            <a:ext cx="1743075" cy="217488"/>
          </a:xfrm>
          <a:prstGeom prst="flowChartMerg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/>
          </a:p>
        </p:txBody>
      </p:sp>
      <p:grpSp>
        <p:nvGrpSpPr>
          <p:cNvPr id="22" name="그룹 24"/>
          <p:cNvGrpSpPr>
            <a:grpSpLocks/>
          </p:cNvGrpSpPr>
          <p:nvPr/>
        </p:nvGrpSpPr>
        <p:grpSpPr bwMode="auto">
          <a:xfrm>
            <a:off x="1127125" y="2874963"/>
            <a:ext cx="657225" cy="669925"/>
            <a:chOff x="900057" y="1710877"/>
            <a:chExt cx="657234" cy="669879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1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rgbClr val="000000"/>
                  </a:solidFill>
                </a:rPr>
                <a:t>분석</a:t>
              </a:r>
            </a:p>
          </p:txBody>
        </p:sp>
        <p:sp>
          <p:nvSpPr>
            <p:cNvPr id="24" name="Rectangle 5"/>
            <p:cNvSpPr>
              <a:spLocks noChangeArrowheads="1"/>
            </p:cNvSpPr>
            <p:nvPr/>
          </p:nvSpPr>
          <p:spPr bwMode="gray">
            <a:xfrm>
              <a:off x="900057" y="1980733"/>
              <a:ext cx="657234" cy="40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 dirty="0" err="1">
                  <a:solidFill>
                    <a:srgbClr val="000000"/>
                  </a:solidFill>
                </a:rPr>
                <a:t>빅데이터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그룹 27"/>
          <p:cNvGrpSpPr>
            <a:grpSpLocks/>
          </p:cNvGrpSpPr>
          <p:nvPr/>
        </p:nvGrpSpPr>
        <p:grpSpPr bwMode="auto">
          <a:xfrm>
            <a:off x="1930400" y="2874963"/>
            <a:ext cx="658813" cy="669925"/>
            <a:chOff x="900057" y="1710877"/>
            <a:chExt cx="657234" cy="669879"/>
          </a:xfrm>
        </p:grpSpPr>
        <p:sp>
          <p:nvSpPr>
            <p:cNvPr id="26" name="Rectangle 5"/>
            <p:cNvSpPr>
              <a:spLocks noChangeArrowheads="1"/>
            </p:cNvSpPr>
            <p:nvPr/>
          </p:nvSpPr>
          <p:spPr bwMode="gray">
            <a:xfrm>
              <a:off x="900057" y="1710877"/>
              <a:ext cx="657234" cy="2571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000" b="1">
                  <a:solidFill>
                    <a:srgbClr val="000000"/>
                  </a:solidFill>
                </a:rPr>
                <a:t>서비스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gray">
            <a:xfrm>
              <a:off x="900057" y="1980733"/>
              <a:ext cx="657234" cy="40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>
                  <a:solidFill>
                    <a:srgbClr val="000000"/>
                  </a:solidFill>
                </a:rPr>
                <a:t>Web3.0</a:t>
              </a:r>
            </a:p>
            <a:p>
              <a:pPr algn="ctr">
                <a:defRPr/>
              </a:pPr>
              <a:r>
                <a:rPr lang="ko-KR" altLang="en-US" sz="1000" b="1">
                  <a:solidFill>
                    <a:srgbClr val="000000"/>
                  </a:solidFill>
                </a:rPr>
                <a:t>시각화</a:t>
              </a:r>
              <a:endParaRPr lang="ko-KR" altLang="en-US" sz="10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Rectangle 5"/>
          <p:cNvSpPr>
            <a:spLocks noChangeArrowheads="1"/>
          </p:cNvSpPr>
          <p:nvPr/>
        </p:nvSpPr>
        <p:spPr bwMode="gray">
          <a:xfrm>
            <a:off x="3063875" y="2874963"/>
            <a:ext cx="657225" cy="669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</a:rPr>
              <a:t>새로운</a:t>
            </a:r>
            <a:endParaRPr lang="en-US" altLang="ko-KR" sz="1000" b="1">
              <a:solidFill>
                <a:srgbClr val="000000"/>
              </a:solidFill>
            </a:endParaRPr>
          </a:p>
          <a:p>
            <a:pPr algn="ctr"/>
            <a:r>
              <a:rPr lang="ko-KR" altLang="en-US" sz="1000" b="1">
                <a:solidFill>
                  <a:srgbClr val="000000"/>
                </a:solidFill>
              </a:rPr>
              <a:t>가치창출</a:t>
            </a:r>
          </a:p>
        </p:txBody>
      </p:sp>
      <p:sp>
        <p:nvSpPr>
          <p:cNvPr id="30" name="오른쪽 화살표 31"/>
          <p:cNvSpPr>
            <a:spLocks noChangeArrowheads="1"/>
          </p:cNvSpPr>
          <p:nvPr/>
        </p:nvSpPr>
        <p:spPr bwMode="auto">
          <a:xfrm>
            <a:off x="2625725" y="3132138"/>
            <a:ext cx="365125" cy="157162"/>
          </a:xfrm>
          <a:prstGeom prst="rightArrow">
            <a:avLst>
              <a:gd name="adj1" fmla="val 50000"/>
              <a:gd name="adj2" fmla="val 49842"/>
            </a:avLst>
          </a:prstGeom>
          <a:solidFill>
            <a:srgbClr val="FF0000"/>
          </a:solidFill>
          <a:ln w="6350" algn="ctr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lang="ko-KR" altLang="en-US" sz="1200"/>
          </a:p>
        </p:txBody>
      </p:sp>
      <p:sp>
        <p:nvSpPr>
          <p:cNvPr id="31" name="오른쪽 화살표 30"/>
          <p:cNvSpPr/>
          <p:nvPr/>
        </p:nvSpPr>
        <p:spPr bwMode="auto">
          <a:xfrm>
            <a:off x="1479550" y="1916113"/>
            <a:ext cx="127000" cy="155575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/>
          </a:p>
        </p:txBody>
      </p:sp>
      <p:sp>
        <p:nvSpPr>
          <p:cNvPr id="32" name="오른쪽 화살표 31"/>
          <p:cNvSpPr/>
          <p:nvPr/>
        </p:nvSpPr>
        <p:spPr bwMode="auto">
          <a:xfrm>
            <a:off x="2320925" y="1916113"/>
            <a:ext cx="127000" cy="155575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/>
          </a:p>
        </p:txBody>
      </p:sp>
      <p:sp>
        <p:nvSpPr>
          <p:cNvPr id="33" name="오른쪽 화살표 32"/>
          <p:cNvSpPr/>
          <p:nvPr/>
        </p:nvSpPr>
        <p:spPr bwMode="auto">
          <a:xfrm>
            <a:off x="3157538" y="1903413"/>
            <a:ext cx="128587" cy="155575"/>
          </a:xfrm>
          <a:prstGeom prst="rightArrow">
            <a:avLst/>
          </a:prstGeom>
          <a:solidFill>
            <a:schemeClr val="tx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200" dirty="0"/>
          </a:p>
        </p:txBody>
      </p:sp>
      <p:grpSp>
        <p:nvGrpSpPr>
          <p:cNvPr id="34" name="그룹 1"/>
          <p:cNvGrpSpPr>
            <a:grpSpLocks/>
          </p:cNvGrpSpPr>
          <p:nvPr/>
        </p:nvGrpSpPr>
        <p:grpSpPr bwMode="auto">
          <a:xfrm>
            <a:off x="4792663" y="1204913"/>
            <a:ext cx="4410075" cy="5248275"/>
            <a:chOff x="4740903" y="1066663"/>
            <a:chExt cx="4279630" cy="4995764"/>
          </a:xfrm>
        </p:grpSpPr>
        <p:pic>
          <p:nvPicPr>
            <p:cNvPr id="35" name="그림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0903" y="1066663"/>
              <a:ext cx="4279629" cy="302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그림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832" y="4090801"/>
              <a:ext cx="4253700" cy="1452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그림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833" y="5525699"/>
              <a:ext cx="4253700" cy="536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579438" y="1196975"/>
            <a:ext cx="3725862" cy="3381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1200" b="1">
                <a:solidFill>
                  <a:srgbClr val="000000"/>
                </a:solidFill>
                <a:latin typeface="맑은 고딕" pitchFamily="50" charset="-127"/>
              </a:rPr>
              <a:t>빅데이터 분석을 통한 새로운 가치창출</a:t>
            </a:r>
            <a:endParaRPr lang="ko-KR" altLang="en-US" sz="12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gray">
          <a:xfrm>
            <a:off x="4840288" y="1204913"/>
            <a:ext cx="4362450" cy="3635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>
                <a:solidFill>
                  <a:srgbClr val="000000"/>
                </a:solidFill>
              </a:rPr>
              <a:t>주요 분석 기법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gray">
          <a:xfrm>
            <a:off x="579438" y="4505325"/>
            <a:ext cx="3714750" cy="3635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>
                <a:solidFill>
                  <a:srgbClr val="000000"/>
                </a:solidFill>
              </a:rPr>
              <a:t>시각화 특징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569913" y="4868863"/>
            <a:ext cx="3724275" cy="158432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800"/>
              <a:t>컴퓨터 스크린을 통해 제공되며</a:t>
            </a:r>
            <a:r>
              <a:rPr lang="en-US" altLang="ko-KR" sz="800"/>
              <a:t>, </a:t>
            </a:r>
            <a:r>
              <a:rPr lang="ko-KR" altLang="en-US" sz="800"/>
              <a:t>이것은 곧 수작업이 아닌 컴퓨팅</a:t>
            </a:r>
          </a:p>
          <a:p>
            <a:pPr>
              <a:defRPr/>
            </a:pPr>
            <a:r>
              <a:rPr lang="ko-KR" altLang="en-US" sz="800"/>
              <a:t>시스템을 활용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800"/>
              <a:t>컴퓨팅 시스템을 사용하기 때문에 또한 데이터의 필터링</a:t>
            </a:r>
            <a:r>
              <a:rPr lang="en-US" altLang="ko-KR" sz="800"/>
              <a:t>, </a:t>
            </a:r>
            <a:r>
              <a:rPr lang="ko-KR" altLang="en-US" sz="800"/>
              <a:t>드릴다운</a:t>
            </a:r>
            <a:r>
              <a:rPr lang="en-US" altLang="ko-KR" sz="800"/>
              <a:t>,</a:t>
            </a:r>
          </a:p>
          <a:p>
            <a:pPr>
              <a:defRPr/>
            </a:pPr>
            <a:r>
              <a:rPr lang="ko-KR" altLang="en-US" sz="800"/>
              <a:t>세부 내용의 심화 분석 등 인터랙티브한 기능을 통한 자유로운 데이터</a:t>
            </a:r>
          </a:p>
          <a:p>
            <a:pPr>
              <a:defRPr/>
            </a:pPr>
            <a:r>
              <a:rPr lang="ko-KR" altLang="en-US" sz="800"/>
              <a:t>조작이 가능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800"/>
              <a:t>시각적 표현에 사용된 요소의 물리적인 위치</a:t>
            </a:r>
            <a:r>
              <a:rPr lang="en-US" altLang="ko-KR" sz="800"/>
              <a:t>, </a:t>
            </a:r>
            <a:r>
              <a:rPr lang="ko-KR" altLang="en-US" sz="800"/>
              <a:t>길이</a:t>
            </a:r>
            <a:r>
              <a:rPr lang="en-US" altLang="ko-KR" sz="800"/>
              <a:t>, </a:t>
            </a:r>
            <a:r>
              <a:rPr lang="ko-KR" altLang="en-US" sz="800"/>
              <a:t>모양</a:t>
            </a:r>
            <a:r>
              <a:rPr lang="en-US" altLang="ko-KR" sz="800"/>
              <a:t>, </a:t>
            </a:r>
            <a:r>
              <a:rPr lang="ko-KR" altLang="en-US" sz="800"/>
              <a:t>색상</a:t>
            </a:r>
            <a:r>
              <a:rPr lang="en-US" altLang="ko-KR" sz="800"/>
              <a:t>, </a:t>
            </a:r>
            <a:r>
              <a:rPr lang="ko-KR" altLang="en-US" sz="800"/>
              <a:t>크기</a:t>
            </a:r>
          </a:p>
          <a:p>
            <a:pPr>
              <a:defRPr/>
            </a:pPr>
            <a:r>
              <a:rPr lang="ko-KR" altLang="en-US" sz="800"/>
              <a:t>등을 제공함으로써 시각화 이외의 방법으로는 발견하기 어려운</a:t>
            </a:r>
          </a:p>
          <a:p>
            <a:pPr>
              <a:defRPr/>
            </a:pPr>
            <a:r>
              <a:rPr lang="ko-KR" altLang="en-US" sz="800"/>
              <a:t>인사이트를 제공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800"/>
              <a:t>일정한 형태</a:t>
            </a:r>
            <a:r>
              <a:rPr lang="en-US" altLang="ko-KR" sz="800"/>
              <a:t>, </a:t>
            </a:r>
            <a:r>
              <a:rPr lang="ko-KR" altLang="en-US" sz="800"/>
              <a:t>색상을 활용하여 추상적인 데이터의 인지적인 의미를</a:t>
            </a:r>
          </a:p>
          <a:p>
            <a:pPr>
              <a:defRPr/>
            </a:pPr>
            <a:r>
              <a:rPr lang="ko-KR" altLang="en-US" sz="800"/>
              <a:t>쉽게 파악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800"/>
              <a:t>인터랙티브한 정보를 통해 인간의 기억을 지원하여 데이터를 더 쉽게</a:t>
            </a:r>
          </a:p>
          <a:p>
            <a:pPr>
              <a:defRPr/>
            </a:pPr>
            <a:r>
              <a:rPr lang="ko-KR" altLang="en-US" sz="800"/>
              <a:t>이해할 수 있는 길을 제시</a:t>
            </a:r>
            <a:endParaRPr lang="ko-KR" alt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ctrTitle"/>
          </p:nvPr>
        </p:nvSpPr>
        <p:spPr>
          <a:xfrm>
            <a:off x="2201738" y="1339517"/>
            <a:ext cx="6881302" cy="3547443"/>
          </a:xfrm>
        </p:spPr>
        <p:txBody>
          <a:bodyPr>
            <a:normAutofit/>
          </a:bodyPr>
          <a:lstStyle/>
          <a:p>
            <a:pPr marL="342900" lvl="0" indent="-342900" eaLnBrk="1" hangingPunct="1">
              <a:lnSpc>
                <a:spcPts val="1600"/>
              </a:lnSpc>
            </a:pPr>
            <a:r>
              <a:rPr lang="en-US" altLang="ko-KR" sz="3200" b="1" smtClean="0">
                <a:latin typeface="+mn-ea"/>
                <a:ea typeface="+mn-ea"/>
              </a:rPr>
              <a:t>1. </a:t>
            </a:r>
            <a:r>
              <a:rPr lang="ko-KR" altLang="en-US" sz="3200" b="1" smtClean="0">
                <a:latin typeface="+mn-ea"/>
                <a:ea typeface="+mn-ea"/>
              </a:rPr>
              <a:t>빅데이터 처리 및 분석 기술</a:t>
            </a: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>
                <a:latin typeface="+mn-ea"/>
                <a:ea typeface="+mn-ea"/>
              </a:rPr>
              <a:t/>
            </a:r>
            <a:br>
              <a:rPr lang="en-US" altLang="ko-KR" sz="3200" b="1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>
                <a:latin typeface="+mn-ea"/>
                <a:ea typeface="+mn-ea"/>
              </a:rPr>
              <a:t/>
            </a:r>
            <a:br>
              <a:rPr lang="en-US" altLang="ko-KR" sz="3200" b="1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>
                <a:latin typeface="+mn-ea"/>
                <a:ea typeface="+mn-ea"/>
              </a:rPr>
              <a:t/>
            </a:r>
            <a:br>
              <a:rPr lang="en-US" altLang="ko-KR" sz="3200" b="1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/>
            </a:r>
            <a:br>
              <a:rPr lang="en-US" altLang="ko-KR" sz="3200" b="1" smtClean="0">
                <a:latin typeface="+mn-ea"/>
                <a:ea typeface="+mn-ea"/>
              </a:rPr>
            </a:br>
            <a:r>
              <a:rPr lang="en-US" altLang="ko-KR" sz="3200" b="1" smtClean="0">
                <a:latin typeface="+mn-ea"/>
                <a:ea typeface="+mn-ea"/>
              </a:rPr>
              <a:t> </a:t>
            </a:r>
            <a:r>
              <a:rPr lang="en-US" altLang="ko-KR" sz="2000" b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/>
            </a:r>
            <a:br>
              <a:rPr lang="en-US" altLang="ko-KR" sz="2000" b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</a:br>
            <a:r>
              <a:rPr lang="en-US" altLang="ko-KR" sz="2000" b="1" smtClean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/>
            </a:r>
            <a:br>
              <a:rPr lang="en-US" altLang="ko-KR" sz="2000" b="1" smtClean="0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</a:br>
            <a:r>
              <a:rPr lang="en-US" altLang="ko-KR" sz="2000" b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  <a:t/>
            </a:r>
            <a:br>
              <a:rPr lang="en-US" altLang="ko-KR" sz="2000" b="1">
                <a:solidFill>
                  <a:prstClr val="white"/>
                </a:solidFill>
                <a:latin typeface="맑은 고딕"/>
                <a:ea typeface="맑은 고딕"/>
                <a:cs typeface="Arial" charset="0"/>
              </a:rPr>
            </a:br>
            <a:endParaRPr lang="en-US" sz="3200" b="1" dirty="0" smtClean="0">
              <a:latin typeface="+mn-ea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5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분석 및 시각화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 bwMode="auto">
          <a:xfrm>
            <a:off x="200025" y="4508500"/>
            <a:ext cx="4776788" cy="1957388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endParaRPr lang="en-US" altLang="ko-KR" sz="1000" dirty="0">
              <a:solidFill>
                <a:srgbClr val="000000"/>
              </a:solidFill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2) </a:t>
            </a:r>
            <a:r>
              <a:rPr lang="ko-KR" altLang="en-US" sz="1200" smtClean="0">
                <a:ea typeface="굴림" pitchFamily="50" charset="-127"/>
              </a:rPr>
              <a:t>주요 분석 기술 </a:t>
            </a:r>
            <a:r>
              <a:rPr lang="en-US" altLang="ko-KR" sz="1200" smtClean="0">
                <a:ea typeface="굴림" pitchFamily="50" charset="-127"/>
              </a:rPr>
              <a:t>: </a:t>
            </a:r>
            <a:r>
              <a:rPr lang="ko-KR" altLang="en-US" sz="1200" smtClean="0">
                <a:ea typeface="굴림" pitchFamily="50" charset="-127"/>
              </a:rPr>
              <a:t>통계분석과 다양한 데이터마이닝 기법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200025" y="4516438"/>
            <a:ext cx="4776788" cy="338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100" b="1">
                <a:solidFill>
                  <a:srgbClr val="000000"/>
                </a:solidFill>
              </a:rPr>
              <a:t>주요 통계 도구</a:t>
            </a:r>
            <a:endParaRPr lang="ko-KR" altLang="en-US" sz="1100" b="1" dirty="0">
              <a:solidFill>
                <a:srgbClr val="000000"/>
              </a:solidFill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00025" y="1522413"/>
            <a:ext cx="9505950" cy="2843212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en-US" sz="1000" dirty="0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gray">
          <a:xfrm>
            <a:off x="200025" y="1271588"/>
            <a:ext cx="9505950" cy="338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>
                <a:solidFill>
                  <a:srgbClr val="000000"/>
                </a:solidFill>
              </a:rPr>
              <a:t>통계</a:t>
            </a:r>
            <a:r>
              <a:rPr lang="en-US" altLang="ko-KR" sz="1000" b="1">
                <a:solidFill>
                  <a:srgbClr val="000000"/>
                </a:solidFill>
              </a:rPr>
              <a:t>/</a:t>
            </a:r>
            <a:r>
              <a:rPr lang="ko-KR" altLang="en-US" sz="1000" b="1">
                <a:solidFill>
                  <a:srgbClr val="000000"/>
                </a:solidFill>
              </a:rPr>
              <a:t>분석 </a:t>
            </a:r>
            <a:r>
              <a:rPr lang="en-US" altLang="ko-KR" sz="1000" b="1">
                <a:solidFill>
                  <a:srgbClr val="000000"/>
                </a:solidFill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</a:rPr>
              <a:t>절차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313363" y="1773238"/>
          <a:ext cx="4176712" cy="2425701"/>
        </p:xfrm>
        <a:graphic>
          <a:graphicData uri="http://schemas.openxmlformats.org/drawingml/2006/table">
            <a:tbl>
              <a:tblPr/>
              <a:tblGrid>
                <a:gridCol w="1120582"/>
                <a:gridCol w="3056130"/>
              </a:tblGrid>
              <a:tr h="222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Assessment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평가를 통해 의미 있는 결과를 도출하고 의사결정에 반영</a:t>
                      </a:r>
                      <a:endParaRPr lang="en-US" sz="9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Modeling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구축된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 Mining/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통계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기법을 적용하여 도출된 결과를 해석</a:t>
                      </a:r>
                      <a:endParaRPr lang="en-US" sz="9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8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</a:t>
                      </a:r>
                    </a:p>
                    <a:p>
                      <a:pPr 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Transformation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불필요한 레코드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항목삭제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파생항목을 만들거나 항목의 값을 세분화 또는 그룹화하는 작업</a:t>
                      </a:r>
                      <a:endParaRPr lang="en-US" sz="9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 Cleansing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확보된 데이터의 무결성과 품질을 보장하기 위해 완성도를 높이는 작업</a:t>
                      </a:r>
                      <a:endParaRPr lang="en-US" sz="9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 Selection</a:t>
                      </a:r>
                      <a:endParaRPr lang="ko-KR" altLang="en-US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필요 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위치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형태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완전성 등을 파악하여 표본을 추출</a:t>
                      </a:r>
                      <a:r>
                        <a:rPr lang="en-US" altLang="ko-KR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선택하는 작업</a:t>
                      </a:r>
                    </a:p>
                  </a:txBody>
                  <a:tcPr marL="35998" marR="35998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1643063"/>
            <a:ext cx="4491038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gray">
          <a:xfrm>
            <a:off x="419100" y="3040063"/>
            <a:ext cx="1181100" cy="200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선정</a:t>
            </a:r>
            <a:r>
              <a:rPr lang="en-US" altLang="ko-KR" sz="1000" b="1" dirty="0">
                <a:solidFill>
                  <a:srgbClr val="000000"/>
                </a:solidFill>
              </a:rPr>
              <a:t>(Selection)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gray">
          <a:xfrm>
            <a:off x="1052513" y="2701925"/>
            <a:ext cx="1460500" cy="200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정제</a:t>
            </a:r>
            <a:r>
              <a:rPr lang="en-US" altLang="ko-KR" sz="1000" b="1" dirty="0">
                <a:solidFill>
                  <a:srgbClr val="000000"/>
                </a:solidFill>
              </a:rPr>
              <a:t>(Cleansing)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716088" y="2363788"/>
            <a:ext cx="1546225" cy="200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변형</a:t>
            </a:r>
            <a:r>
              <a:rPr lang="en-US" altLang="ko-KR" sz="1000" b="1" dirty="0">
                <a:solidFill>
                  <a:srgbClr val="000000"/>
                </a:solidFill>
              </a:rPr>
              <a:t>(Transformation)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gray">
          <a:xfrm>
            <a:off x="2513013" y="1987550"/>
            <a:ext cx="1460500" cy="200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모델링</a:t>
            </a:r>
            <a:r>
              <a:rPr lang="en-US" altLang="ko-KR" sz="1000" b="1" dirty="0">
                <a:solidFill>
                  <a:srgbClr val="000000"/>
                </a:solidFill>
              </a:rPr>
              <a:t>(Modeling)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7" name="직사각형 21"/>
          <p:cNvSpPr>
            <a:spLocks noChangeArrowheads="1"/>
          </p:cNvSpPr>
          <p:nvPr/>
        </p:nvSpPr>
        <p:spPr bwMode="auto">
          <a:xfrm>
            <a:off x="3517900" y="1657350"/>
            <a:ext cx="1076325" cy="268288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lang="ko-KR" altLang="en-US" sz="1200">
              <a:solidFill>
                <a:srgbClr val="000000"/>
              </a:solidFill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gray">
          <a:xfrm>
            <a:off x="3048000" y="1728788"/>
            <a:ext cx="1546225" cy="1825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 dirty="0">
                <a:solidFill>
                  <a:srgbClr val="000000"/>
                </a:solidFill>
              </a:rPr>
              <a:t>해석</a:t>
            </a:r>
            <a:r>
              <a:rPr lang="en-US" altLang="ko-KR" sz="1000" b="1" dirty="0">
                <a:solidFill>
                  <a:srgbClr val="000000"/>
                </a:solidFill>
              </a:rPr>
              <a:t>/</a:t>
            </a:r>
            <a:r>
              <a:rPr lang="ko-KR" altLang="en-US" sz="1000" b="1" dirty="0">
                <a:solidFill>
                  <a:srgbClr val="000000"/>
                </a:solidFill>
              </a:rPr>
              <a:t>평가</a:t>
            </a:r>
            <a:r>
              <a:rPr lang="en-US" altLang="ko-KR" sz="1000" b="1" dirty="0">
                <a:solidFill>
                  <a:srgbClr val="000000"/>
                </a:solidFill>
              </a:rPr>
              <a:t>(Assessment)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gray">
          <a:xfrm>
            <a:off x="590550" y="3973513"/>
            <a:ext cx="790575" cy="265112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</a:rPr>
              <a:t>원본데이터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gray">
          <a:xfrm>
            <a:off x="1533525" y="3635375"/>
            <a:ext cx="790575" cy="3381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</a:rPr>
              <a:t>대상데이터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gray">
          <a:xfrm>
            <a:off x="2470150" y="3349625"/>
            <a:ext cx="601663" cy="3381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</a:rPr>
              <a:t>전처리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gray">
          <a:xfrm>
            <a:off x="3230563" y="3071813"/>
            <a:ext cx="601662" cy="3381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</a:rPr>
              <a:t>목표데이터</a:t>
            </a: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gray">
          <a:xfrm>
            <a:off x="3992563" y="2681288"/>
            <a:ext cx="382587" cy="3381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</a:rPr>
              <a:t>패턴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gray">
          <a:xfrm>
            <a:off x="4594225" y="2290763"/>
            <a:ext cx="382588" cy="3381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 sz="1000" b="1">
                <a:solidFill>
                  <a:srgbClr val="000000"/>
                </a:solidFill>
              </a:rPr>
              <a:t>결과</a:t>
            </a: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gray">
          <a:xfrm>
            <a:off x="271463" y="5084763"/>
            <a:ext cx="1831975" cy="276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rgbClr val="000000"/>
                </a:solidFill>
              </a:rPr>
              <a:t>R : Interpreter Language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gray">
          <a:xfrm>
            <a:off x="2144713" y="5091113"/>
            <a:ext cx="1439862" cy="2746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rgbClr val="000000"/>
                </a:solidFill>
              </a:rPr>
              <a:t>SAS : Procedure </a:t>
            </a:r>
            <a:r>
              <a:rPr lang="ko-KR" altLang="en-US" sz="1000" b="1" dirty="0">
                <a:solidFill>
                  <a:srgbClr val="000000"/>
                </a:solidFill>
              </a:rPr>
              <a:t>기반</a:t>
            </a: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gray">
          <a:xfrm>
            <a:off x="3630613" y="5083175"/>
            <a:ext cx="1266825" cy="2746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rgbClr val="000000"/>
                </a:solidFill>
              </a:rPr>
              <a:t>SPSS : Menu </a:t>
            </a:r>
            <a:r>
              <a:rPr lang="ko-KR" altLang="en-US" sz="1000" b="1" dirty="0">
                <a:solidFill>
                  <a:srgbClr val="000000"/>
                </a:solidFill>
              </a:rPr>
              <a:t>기반</a:t>
            </a: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271463" y="5365750"/>
            <a:ext cx="1831975" cy="871538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700" dirty="0"/>
              <a:t>&gt; Tot = 0                   &gt; print(Tot)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700" dirty="0"/>
              <a:t>&gt; for(I in 1:10)  {       [1] 55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700" dirty="0"/>
              <a:t>    Tot = tot + 1          &gt; sum(1:10)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700" dirty="0"/>
              <a:t>    }                            [1] 55</a:t>
            </a:r>
            <a:endParaRPr lang="ko-KR" altLang="en-US" sz="700" dirty="0"/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2144713" y="5368925"/>
            <a:ext cx="1439862" cy="868363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800" dirty="0"/>
              <a:t>PROC FREQ OPTIONS;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800" dirty="0"/>
              <a:t>TABLES request/OPTIONS;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800" dirty="0"/>
              <a:t>WEIGHT variable;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800" dirty="0"/>
              <a:t>BY variable;</a:t>
            </a:r>
            <a:endParaRPr lang="ko-KR" altLang="en-US" sz="800" dirty="0"/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3630613" y="5368925"/>
            <a:ext cx="1266825" cy="868363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5516563"/>
            <a:ext cx="1176338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5056188" y="4678363"/>
          <a:ext cx="4649787" cy="1787526"/>
        </p:xfrm>
        <a:graphic>
          <a:graphicData uri="http://schemas.openxmlformats.org/drawingml/2006/table">
            <a:tbl>
              <a:tblPr/>
              <a:tblGrid>
                <a:gridCol w="885674"/>
                <a:gridCol w="3764113"/>
              </a:tblGrid>
              <a:tr h="182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</a:tr>
              <a:tr h="291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</a:t>
                      </a:r>
                      <a:r>
                        <a:rPr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9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4" marR="36004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대용량의 데이터베이스에 있는 데이터로부터 패턴인식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통계적 기법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다양한 알고리즘으로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숨겨져 있는 데이터간의 상호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관련성 등을 추출</a:t>
                      </a:r>
                      <a:endParaRPr lang="en-US" sz="8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4" marR="36004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lang="ko-KR" altLang="en-US" sz="9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4" marR="36004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마이닝은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텍스트 기반의 데이터로부터 새로운 정보를 발견할 수 있도록 정보 검색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추출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체계화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분석을 모두 아우르는 </a:t>
                      </a:r>
                      <a:r>
                        <a:rPr lang="en-US" altLang="ko-KR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Text-processing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기술</a:t>
                      </a:r>
                      <a:endParaRPr lang="en-US" sz="8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4" marR="36004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7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평판분석</a:t>
                      </a:r>
                      <a:endParaRPr lang="ko-KR" altLang="en-US" sz="9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4" marR="36004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마이닝의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분야로는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오피니언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혹은 평판분석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(Sentiment Analysis)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라고 불리는 기술로 소셜미디어 등의 정형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비정형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텍스트의 긍정</a:t>
                      </a:r>
                      <a:r>
                        <a:rPr lang="en-US" altLang="ko-KR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부정</a:t>
                      </a:r>
                      <a:r>
                        <a:rPr lang="en-US" altLang="ko-KR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중립의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선호도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작자의 의견이나 감정 등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판별하는 기술</a:t>
                      </a:r>
                      <a:endParaRPr lang="en-US" sz="8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4" marR="36004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쇼셜웹</a:t>
                      </a:r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분석</a:t>
                      </a:r>
                      <a:endParaRPr lang="ko-KR" altLang="en-US" sz="9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4" marR="36004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대용량 소셜미디어를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언어분석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기반 처리를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통해 이슈를 탐지하고</a:t>
                      </a:r>
                      <a:r>
                        <a:rPr lang="en-US" altLang="ko-KR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시간의 경과에 따라 유통되는 </a:t>
                      </a:r>
                      <a:r>
                        <a:rPr lang="ko-KR" altLang="en-US" sz="800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이슈의 전체과정을 모니터링하고 추이를 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분석하는 기술</a:t>
                      </a:r>
                      <a:endParaRPr lang="en-US" sz="8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4" marR="36004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클러스터 분석</a:t>
                      </a:r>
                      <a:endParaRPr lang="ko-KR" altLang="en-US" sz="9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36004" marR="36004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다변하는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간의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유사도를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정의하고 각 데이터 간의 거리를 </a:t>
                      </a:r>
                      <a:r>
                        <a:rPr lang="ko-KR" altLang="en-US" sz="8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구하고서로의</a:t>
                      </a:r>
                      <a:r>
                        <a:rPr lang="ko-KR" altLang="en-US" sz="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거리가 가까운 것부터 순서대로 합쳐가는 방법</a:t>
                      </a:r>
                    </a:p>
                  </a:txBody>
                  <a:tcPr marL="36004" marR="36004" marT="0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" name="Rectangle 5"/>
          <p:cNvSpPr>
            <a:spLocks noChangeArrowheads="1"/>
          </p:cNvSpPr>
          <p:nvPr/>
        </p:nvSpPr>
        <p:spPr bwMode="gray">
          <a:xfrm>
            <a:off x="5056188" y="4508500"/>
            <a:ext cx="4649787" cy="3460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ko-KR" altLang="en-US" sz="1000" b="1">
                <a:solidFill>
                  <a:srgbClr val="000000"/>
                </a:solidFill>
              </a:rPr>
              <a:t>주요 데이터마이닝 기법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65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분석 및 시각화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3) </a:t>
            </a:r>
            <a:r>
              <a:rPr lang="ko-KR" altLang="en-US" sz="1200" smtClean="0">
                <a:ea typeface="굴림" pitchFamily="50" charset="-127"/>
              </a:rPr>
              <a:t>주요 분석 기술 </a:t>
            </a:r>
            <a:r>
              <a:rPr lang="en-US" altLang="ko-KR" sz="1200" smtClean="0">
                <a:ea typeface="굴림" pitchFamily="50" charset="-127"/>
              </a:rPr>
              <a:t>: </a:t>
            </a:r>
            <a:r>
              <a:rPr lang="ko-KR" altLang="en-US" sz="1200" smtClean="0">
                <a:ea typeface="굴림" pitchFamily="50" charset="-127"/>
              </a:rPr>
              <a:t>소셜네트워크분석의 특징과 예시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268413"/>
            <a:ext cx="9740900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65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분석 및 시각화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4) </a:t>
            </a:r>
            <a:r>
              <a:rPr lang="ko-KR" altLang="en-US" sz="1200" smtClean="0">
                <a:ea typeface="굴림" pitchFamily="50" charset="-127"/>
              </a:rPr>
              <a:t>주요 분석 기술 </a:t>
            </a:r>
            <a:r>
              <a:rPr lang="en-US" altLang="ko-KR" sz="1200" smtClean="0">
                <a:ea typeface="굴림" pitchFamily="50" charset="-127"/>
              </a:rPr>
              <a:t>: </a:t>
            </a:r>
            <a:r>
              <a:rPr lang="ko-KR" altLang="en-US" sz="1200" smtClean="0">
                <a:ea typeface="굴림" pitchFamily="50" charset="-127"/>
              </a:rPr>
              <a:t>예측분석 알고리즘과 최근 경향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341438"/>
            <a:ext cx="8929687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65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분석 및 시각화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ko-KR" sz="1200" smtClean="0">
                <a:ea typeface="굴림" pitchFamily="50" charset="-127"/>
              </a:rPr>
              <a:t>5) </a:t>
            </a:r>
            <a:r>
              <a:rPr lang="ko-KR" altLang="en-US" sz="1200" smtClean="0">
                <a:ea typeface="굴림" pitchFamily="50" charset="-127"/>
              </a:rPr>
              <a:t>시각화 주요 기능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268413"/>
            <a:ext cx="9424988" cy="491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65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ctrTitle"/>
          </p:nvPr>
        </p:nvSpPr>
        <p:spPr>
          <a:xfrm>
            <a:off x="2100138" y="1339517"/>
            <a:ext cx="6830502" cy="13288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smtClean="0">
                <a:latin typeface="+mn-ea"/>
                <a:ea typeface="+mn-ea"/>
              </a:rPr>
              <a:t>2. </a:t>
            </a:r>
            <a:r>
              <a:rPr lang="ko-KR" altLang="en-US" sz="3200" b="1" smtClean="0">
                <a:latin typeface="+mn-ea"/>
                <a:ea typeface="+mn-ea"/>
              </a:rPr>
              <a:t>빅데이터</a:t>
            </a:r>
            <a:r>
              <a:rPr lang="ko-KR" altLang="en-US" sz="3200" b="1" smtClean="0">
                <a:latin typeface="+mn-ea"/>
                <a:ea typeface="+mn-ea"/>
              </a:rPr>
              <a:t>분석기술과 </a:t>
            </a:r>
            <a:r>
              <a:rPr lang="en-US" altLang="ko-KR" sz="3200" b="1" smtClean="0">
                <a:latin typeface="+mn-ea"/>
                <a:ea typeface="+mn-ea"/>
              </a:rPr>
              <a:t>BI</a:t>
            </a:r>
            <a:endParaRPr lang="en-US" sz="3200" b="1" dirty="0" smtClean="0">
              <a:latin typeface="+mn-ea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604925" y="2215118"/>
            <a:ext cx="5114660" cy="390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>
              <a:spcBef>
                <a:spcPts val="600"/>
              </a:spcBef>
              <a:buNone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Session 1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빅데이터를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위한 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 marL="446088" indent="-446088">
              <a:spcBef>
                <a:spcPts val="600"/>
              </a:spcBef>
              <a:buFontTx/>
              <a:buAutoNum type="arabicPeriod"/>
            </a:pPr>
            <a:endParaRPr lang="en-US" altLang="ko-KR" sz="20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 marL="446088" indent="-446088">
              <a:spcBef>
                <a:spcPts val="600"/>
              </a:spcBef>
              <a:buFontTx/>
              <a:buAutoNum type="arabicPeriod"/>
            </a:pP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 marL="446088" lvl="0" indent="-446088">
              <a:spcBef>
                <a:spcPts val="600"/>
              </a:spcBef>
              <a:buNone/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Session 2</a:t>
            </a:r>
            <a:r>
              <a:rPr lang="en-US" altLang="ko-KR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빅데이터 비즈니스 모델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95922" y="1305997"/>
            <a:ext cx="4286642" cy="469641"/>
          </a:xfrm>
        </p:spPr>
        <p:txBody>
          <a:bodyPr anchor="ctr"/>
          <a:lstStyle/>
          <a:p>
            <a:pPr lvl="0"/>
            <a:r>
              <a:rPr kumimoji="1"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목   차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25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684235" y="1243849"/>
            <a:ext cx="5706862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빅데이터를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위한 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BI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2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1.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기술의 변화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기술의 변화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1016332" y="1373627"/>
            <a:ext cx="1652509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gray">
          <a:xfrm>
            <a:off x="1002984" y="2205866"/>
            <a:ext cx="1652509" cy="714748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1002988" y="3914410"/>
            <a:ext cx="1652509" cy="714749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Data Mining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1002988" y="3052794"/>
            <a:ext cx="1652509" cy="714750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3411633" y="1419262"/>
            <a:ext cx="176711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CRM 2.0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3398296" y="2251503"/>
            <a:ext cx="178045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DW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어플라이언스</a:t>
            </a:r>
            <a:endParaRPr lang="en-US" altLang="ko-KR" sz="1400" b="1" smtClean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(MPP)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2" name="오각형 11"/>
          <p:cNvSpPr/>
          <p:nvPr/>
        </p:nvSpPr>
        <p:spPr bwMode="gray">
          <a:xfrm>
            <a:off x="3398296" y="3105285"/>
            <a:ext cx="178045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BA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" name="오각형 12"/>
          <p:cNvSpPr/>
          <p:nvPr/>
        </p:nvSpPr>
        <p:spPr bwMode="gray">
          <a:xfrm>
            <a:off x="3398297" y="3955150"/>
            <a:ext cx="1780452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Many....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cxnSp>
        <p:nvCxnSpPr>
          <p:cNvPr id="14" name="직선 화살표 연결선 13"/>
          <p:cNvCxnSpPr>
            <a:endCxn id="10" idx="1"/>
          </p:cNvCxnSpPr>
          <p:nvPr/>
        </p:nvCxnSpPr>
        <p:spPr>
          <a:xfrm>
            <a:off x="2681226" y="1731001"/>
            <a:ext cx="730407" cy="3235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11" idx="1"/>
          </p:cNvCxnSpPr>
          <p:nvPr/>
        </p:nvCxnSpPr>
        <p:spPr>
          <a:xfrm flipV="1">
            <a:off x="2674402" y="2566477"/>
            <a:ext cx="723894" cy="4898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655493" y="3398420"/>
            <a:ext cx="742804" cy="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13" idx="1"/>
          </p:cNvCxnSpPr>
          <p:nvPr/>
        </p:nvCxnSpPr>
        <p:spPr>
          <a:xfrm>
            <a:off x="2655493" y="4266888"/>
            <a:ext cx="742804" cy="323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 bwMode="gray">
          <a:xfrm>
            <a:off x="5387929" y="2251504"/>
            <a:ext cx="3935534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HP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버티카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기타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(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엑사데이타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그린플럼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등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gray">
          <a:xfrm>
            <a:off x="5387928" y="3105285"/>
            <a:ext cx="3935535" cy="62994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예측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통계분석기법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의사결정 근거제공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인메모리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속도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용량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gray">
          <a:xfrm>
            <a:off x="5387929" y="1416026"/>
            <a:ext cx="3935534" cy="6331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고객 맞춤형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머신러닝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추천시스템</a:t>
            </a: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,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성향분석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 bwMode="gray">
          <a:xfrm>
            <a:off x="5387927" y="3975311"/>
            <a:ext cx="3935535" cy="14256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데이터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텍스트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오피니언 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소셜웹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클러스터 분석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Massive </a:t>
            </a: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마이닝</a:t>
            </a:r>
            <a:endParaRPr lang="en-US" altLang="ko-KR" sz="1200" b="1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JBold" pitchFamily="18" charset="-127"/>
              </a:rPr>
              <a:t>실시간 스트리밍 분석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JBold" pitchFamily="18" charset="-127"/>
            </a:endParaRPr>
          </a:p>
        </p:txBody>
      </p:sp>
      <p:sp>
        <p:nvSpPr>
          <p:cNvPr id="23" name="오각형 22"/>
          <p:cNvSpPr/>
          <p:nvPr/>
        </p:nvSpPr>
        <p:spPr bwMode="gray">
          <a:xfrm>
            <a:off x="1381514" y="5679246"/>
            <a:ext cx="291367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New Face : Hadoop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 bwMode="gray">
          <a:xfrm>
            <a:off x="4609062" y="5679245"/>
            <a:ext cx="3531085" cy="870641"/>
          </a:xfrm>
          <a:prstGeom prst="roundRect">
            <a:avLst/>
          </a:prstGeom>
          <a:solidFill>
            <a:srgbClr val="7030A0"/>
          </a:solidFill>
          <a:ln>
            <a:headEnd/>
            <a:tailEnd type="triangl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오픈소스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+ 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하둡 에코시스템</a:t>
            </a:r>
            <a:endParaRPr lang="en-US" altLang="ko-KR" sz="1400" b="1" smtClean="0">
              <a:solidFill>
                <a:schemeClr val="bg1"/>
              </a:solidFill>
              <a:latin typeface="+mn-ea"/>
              <a:cs typeface="JBold" pitchFamily="18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기존 상용 솔루션과의 결합</a:t>
            </a:r>
            <a:endParaRPr lang="ko-KR" altLang="en-US" sz="1400" b="1" dirty="0">
              <a:solidFill>
                <a:schemeClr val="bg1"/>
              </a:solidFill>
              <a:latin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5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1.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기술의 변화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405573"/>
            <a:ext cx="8728075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3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기술의 변화 </a:t>
            </a:r>
            <a:r>
              <a:rPr lang="en-US" altLang="ko-KR" smtClean="0"/>
              <a:t>- </a:t>
            </a:r>
            <a:r>
              <a:rPr lang="ko-KR" altLang="en-US" smtClean="0"/>
              <a:t>통합</a:t>
            </a:r>
            <a:r>
              <a:rPr lang="en-US" altLang="ko-KR" smtClean="0"/>
              <a:t>(Mobile App Store </a:t>
            </a:r>
            <a:r>
              <a:rPr lang="ko-KR" altLang="en-US" smtClean="0"/>
              <a:t>개념</a:t>
            </a:r>
            <a:r>
              <a:rPr lang="en-US" altLang="ko-KR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9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2.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새로운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29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mtClean="0"/>
              <a:t>Layer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526223"/>
            <a:ext cx="9074150" cy="497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26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604925" y="2215118"/>
            <a:ext cx="5114660" cy="390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>
              <a:spcBef>
                <a:spcPts val="600"/>
              </a:spcBef>
              <a:buNone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Session 1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빅데이터 아키텍처</a:t>
            </a:r>
            <a:r>
              <a:rPr lang="en-US" altLang="ko-KR" sz="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              </a:t>
            </a:r>
          </a:p>
          <a:p>
            <a:pPr marL="446088" indent="-446088">
              <a:spcBef>
                <a:spcPts val="600"/>
              </a:spcBef>
              <a:buFontTx/>
              <a:buAutoNum type="arabicPeriod"/>
            </a:pP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  <a:p>
            <a:pPr marL="446088" lvl="0" indent="-446088">
              <a:spcBef>
                <a:spcPts val="600"/>
              </a:spcBef>
              <a:buNone/>
            </a:pP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Session 2</a:t>
            </a:r>
            <a:r>
              <a:rPr lang="en-US" altLang="ko-KR" sz="2000" b="1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. </a:t>
            </a:r>
            <a:r>
              <a:rPr lang="ko-KR" altLang="en-US" sz="2000" b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JBold" pitchFamily="18" charset="-127"/>
              </a:rPr>
              <a:t>빅데이터 처리 및 분석 기술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95922" y="1305997"/>
            <a:ext cx="4286642" cy="469641"/>
          </a:xfrm>
        </p:spPr>
        <p:txBody>
          <a:bodyPr anchor="ctr"/>
          <a:lstStyle/>
          <a:p>
            <a:pPr lvl="0"/>
            <a:r>
              <a:rPr kumimoji="1"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rPr>
              <a:t>목   차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8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2.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새로운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mtClean="0"/>
              <a:t>BI </a:t>
            </a:r>
            <a:r>
              <a:rPr lang="ko-KR" altLang="en-US" smtClean="0"/>
              <a:t>기능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307783"/>
            <a:ext cx="9074150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하이브리드 </a:t>
            </a:r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BI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하이브리드 </a:t>
            </a:r>
            <a:r>
              <a:rPr lang="en-US" altLang="ko-KR" smtClean="0"/>
              <a:t>BI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19" y="1301170"/>
            <a:ext cx="8678523" cy="482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3.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하이브리드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BI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하이브리드 </a:t>
            </a:r>
            <a:r>
              <a:rPr lang="en-US" altLang="ko-KR" smtClean="0"/>
              <a:t>BI - </a:t>
            </a:r>
            <a:r>
              <a:rPr lang="ko-KR" altLang="en-US" smtClean="0"/>
              <a:t>솔루션</a:t>
            </a:r>
            <a:r>
              <a:rPr lang="en-US" altLang="ko-KR" smtClean="0"/>
              <a:t>/</a:t>
            </a:r>
            <a:r>
              <a:rPr lang="ko-KR" altLang="en-US" smtClean="0"/>
              <a:t>벤더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1323975"/>
            <a:ext cx="8677275" cy="504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3.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하이브리드 </a:t>
            </a:r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BI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33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대표적인 벤더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451610"/>
            <a:ext cx="8677275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6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684235" y="1243849"/>
            <a:ext cx="5706862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marR="0" lvl="0" indent="-446088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Session 2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ko-KR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빅데이터 비즈니스 모델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83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1.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비즈니스 모델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35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단계별 빅데이터 비즈니스 모델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 bwMode="gray">
          <a:xfrm>
            <a:off x="614005" y="4924462"/>
            <a:ext cx="176711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7" name="오각형 6"/>
          <p:cNvSpPr/>
          <p:nvPr/>
        </p:nvSpPr>
        <p:spPr bwMode="gray">
          <a:xfrm>
            <a:off x="2287953" y="4069416"/>
            <a:ext cx="178045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SI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8" name="오각형 7"/>
          <p:cNvSpPr/>
          <p:nvPr/>
        </p:nvSpPr>
        <p:spPr bwMode="gray">
          <a:xfrm>
            <a:off x="7447782" y="1613942"/>
            <a:ext cx="178045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4073211" y="3312893"/>
            <a:ext cx="1780452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5782268" y="2485579"/>
            <a:ext cx="1780452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6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1.</a:t>
            </a:r>
            <a:r>
              <a:rPr lang="ko-KR" altLang="en-US" b="1">
                <a:latin typeface="맑은 고딕"/>
                <a:ea typeface="맑은 고딕"/>
                <a:cs typeface="JBold" pitchFamily="18" charset="-127"/>
              </a:rPr>
              <a:t>빅데이터 비즈니스 모델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36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단계별 빅데이터 비즈니스 모델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 bwMode="gray">
          <a:xfrm>
            <a:off x="614005" y="4924462"/>
            <a:ext cx="176711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7" name="오각형 6"/>
          <p:cNvSpPr/>
          <p:nvPr/>
        </p:nvSpPr>
        <p:spPr bwMode="gray">
          <a:xfrm>
            <a:off x="2287953" y="4069416"/>
            <a:ext cx="178045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SI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8" name="오각형 7"/>
          <p:cNvSpPr/>
          <p:nvPr/>
        </p:nvSpPr>
        <p:spPr bwMode="gray">
          <a:xfrm>
            <a:off x="7447782" y="1613942"/>
            <a:ext cx="178045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4073211" y="3312893"/>
            <a:ext cx="1780452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5782268" y="2485579"/>
            <a:ext cx="1780452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3775" y="1583387"/>
            <a:ext cx="3486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아마존 웹 서비스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(AWS)</a:t>
            </a:r>
          </a:p>
          <a:p>
            <a:r>
              <a:rPr lang="en-US" altLang="ko-KR" sz="1600" dirty="0" smtClean="0">
                <a:latin typeface="+mj-ea"/>
                <a:ea typeface="+mj-ea"/>
              </a:rPr>
              <a:t>-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삼성</a:t>
            </a:r>
            <a:r>
              <a:rPr lang="en-US" altLang="ko-KR" sz="1600" dirty="0" smtClean="0">
                <a:latin typeface="+mj-ea"/>
                <a:ea typeface="+mj-ea"/>
              </a:rPr>
              <a:t>SDS</a:t>
            </a:r>
            <a:endParaRPr lang="en-US" altLang="ko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045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1.</a:t>
            </a:r>
            <a:r>
              <a:rPr lang="ko-KR" altLang="en-US" b="1">
                <a:latin typeface="맑은 고딕"/>
                <a:ea typeface="맑은 고딕"/>
                <a:cs typeface="JBold" pitchFamily="18" charset="-127"/>
              </a:rPr>
              <a:t>빅데이터 비즈니스 모델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단계별 빅데이터 비즈니스 모델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 bwMode="gray">
          <a:xfrm>
            <a:off x="614005" y="4924462"/>
            <a:ext cx="1767117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7" name="오각형 6"/>
          <p:cNvSpPr/>
          <p:nvPr/>
        </p:nvSpPr>
        <p:spPr bwMode="gray">
          <a:xfrm>
            <a:off x="2287953" y="4069416"/>
            <a:ext cx="178045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SI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8" name="오각형 7"/>
          <p:cNvSpPr/>
          <p:nvPr/>
        </p:nvSpPr>
        <p:spPr bwMode="gray">
          <a:xfrm>
            <a:off x="7447782" y="1613942"/>
            <a:ext cx="178045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4073211" y="3312893"/>
            <a:ext cx="1780452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3775" y="2356293"/>
            <a:ext cx="67634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데이터 판매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 데이터 공개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smtClean="0">
                <a:latin typeface="+mj-ea"/>
                <a:ea typeface="+mj-ea"/>
              </a:rPr>
              <a:t>데이터 판매 업체의 증가로 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                           </a:t>
            </a:r>
            <a:r>
              <a:rPr lang="ko-KR" altLang="en-US" sz="1600" dirty="0" smtClean="0">
                <a:latin typeface="+mj-ea"/>
                <a:ea typeface="+mj-ea"/>
              </a:rPr>
              <a:t>창업 증가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고용창출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: </a:t>
            </a:r>
            <a:r>
              <a:rPr lang="ko-KR" altLang="en-US" sz="1600" dirty="0" err="1" smtClean="0">
                <a:latin typeface="+mj-ea"/>
                <a:ea typeface="+mj-ea"/>
              </a:rPr>
              <a:t>그루터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5782268" y="2485579"/>
            <a:ext cx="1780452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6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1.</a:t>
            </a:r>
            <a:r>
              <a:rPr lang="ko-KR" altLang="en-US" b="1">
                <a:latin typeface="맑은 고딕"/>
                <a:ea typeface="맑은 고딕"/>
                <a:cs typeface="JBold" pitchFamily="18" charset="-127"/>
              </a:rPr>
              <a:t>빅데이터 비즈니스 모델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단계별 빅데이터 비즈니스 모델</a:t>
            </a:r>
            <a:endParaRPr lang="ko-KR" altLang="en-US" dirty="0"/>
          </a:p>
        </p:txBody>
      </p:sp>
      <p:sp>
        <p:nvSpPr>
          <p:cNvPr id="6" name="오각형 5"/>
          <p:cNvSpPr/>
          <p:nvPr/>
        </p:nvSpPr>
        <p:spPr bwMode="gray">
          <a:xfrm>
            <a:off x="7447782" y="1613942"/>
            <a:ext cx="1780453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서비스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50861" y="4892645"/>
            <a:ext cx="5065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교육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,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컨설팅</a:t>
            </a:r>
            <a:r>
              <a:rPr lang="en-US" altLang="ko-KR" sz="1600" b="1" dirty="0" smtClean="0">
                <a:solidFill>
                  <a:srgbClr val="C00000"/>
                </a:solidFill>
                <a:latin typeface="+mj-ea"/>
                <a:ea typeface="+mj-ea"/>
              </a:rPr>
              <a:t> ~ 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분석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+mj-ea"/>
                <a:ea typeface="+mj-ea"/>
              </a:rPr>
              <a:t> 미국</a:t>
            </a:r>
            <a:r>
              <a:rPr lang="en-US" altLang="ko-KR" sz="1600" dirty="0" smtClean="0"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latin typeface="+mj-ea"/>
                <a:ea typeface="+mj-ea"/>
              </a:rPr>
              <a:t>일본</a:t>
            </a:r>
            <a:r>
              <a:rPr lang="en-US" altLang="ko-KR" sz="1600" dirty="0" smtClean="0">
                <a:latin typeface="+mj-ea"/>
                <a:ea typeface="+mj-ea"/>
              </a:rPr>
              <a:t>, EU </a:t>
            </a:r>
            <a:r>
              <a:rPr lang="ko-KR" altLang="en-US" sz="1600" dirty="0" smtClean="0">
                <a:latin typeface="+mj-ea"/>
                <a:ea typeface="+mj-ea"/>
              </a:rPr>
              <a:t>등 실제 적용사례 확보</a:t>
            </a:r>
            <a:endParaRPr lang="en-US" altLang="ko-KR" sz="1600" dirty="0" smtClean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국내 </a:t>
            </a:r>
            <a:r>
              <a:rPr lang="en-US" altLang="ko-KR" sz="1600" dirty="0" smtClean="0">
                <a:latin typeface="+mj-ea"/>
                <a:ea typeface="+mj-ea"/>
              </a:rPr>
              <a:t>?</a:t>
            </a:r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8" name="오각형 7"/>
          <p:cNvSpPr/>
          <p:nvPr/>
        </p:nvSpPr>
        <p:spPr bwMode="gray">
          <a:xfrm>
            <a:off x="5782268" y="2485579"/>
            <a:ext cx="1780452" cy="62994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데이터 판매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오각형 8"/>
          <p:cNvSpPr/>
          <p:nvPr/>
        </p:nvSpPr>
        <p:spPr bwMode="gray">
          <a:xfrm>
            <a:off x="614005" y="4924462"/>
            <a:ext cx="1767117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교육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컨설팅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오각형 9"/>
          <p:cNvSpPr/>
          <p:nvPr/>
        </p:nvSpPr>
        <p:spPr bwMode="gray">
          <a:xfrm>
            <a:off x="2287953" y="4069416"/>
            <a:ext cx="1780453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인프라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, </a:t>
            </a:r>
            <a:r>
              <a:rPr lang="en-US" altLang="ko-KR" sz="1400" b="1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SI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1" name="오각형 10"/>
          <p:cNvSpPr/>
          <p:nvPr/>
        </p:nvSpPr>
        <p:spPr bwMode="gray">
          <a:xfrm>
            <a:off x="4073211" y="3312893"/>
            <a:ext cx="1780452" cy="629948"/>
          </a:xfrm>
          <a:prstGeom prst="homePlate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6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2.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빅데이터의 현실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39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mtClean="0"/>
              <a:t>2013</a:t>
            </a:r>
            <a:r>
              <a:rPr lang="ko-KR" altLang="en-US" smtClean="0"/>
              <a:t>년 공공기관 빅데이터 사업 통계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385" y="1303563"/>
            <a:ext cx="9334207" cy="391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 bwMode="gray">
          <a:xfrm>
            <a:off x="1480458" y="2906486"/>
            <a:ext cx="2460172" cy="914400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4" name="직사각형 13"/>
          <p:cNvSpPr/>
          <p:nvPr/>
        </p:nvSpPr>
        <p:spPr bwMode="gray">
          <a:xfrm>
            <a:off x="1491342" y="1600200"/>
            <a:ext cx="2460172" cy="914400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5" name="직사각형 14"/>
          <p:cNvSpPr/>
          <p:nvPr/>
        </p:nvSpPr>
        <p:spPr bwMode="gray">
          <a:xfrm>
            <a:off x="7151914" y="4256315"/>
            <a:ext cx="1404257" cy="914400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0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684235" y="1243849"/>
            <a:ext cx="5706862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lvl="0" indent="-446088" eaLnBrk="0" hangingPunct="0">
              <a:spcBef>
                <a:spcPts val="60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Session 1</a:t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빅데이터 </a:t>
            </a:r>
            <a:r>
              <a:rPr lang="ko-KR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아키텍처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9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2.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빅데이터의 현실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40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en-US" altLang="ko-KR" smtClean="0"/>
              <a:t>2013</a:t>
            </a:r>
            <a:r>
              <a:rPr lang="ko-KR" altLang="en-US" smtClean="0"/>
              <a:t>년 공공기관 빅데이터 사업 통계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88257" y="1412722"/>
          <a:ext cx="9093200" cy="4712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908"/>
                <a:gridCol w="2150060"/>
                <a:gridCol w="4152232"/>
              </a:tblGrid>
              <a:tr h="4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사업명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컨소시엄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내용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심야버스 노선 정책 지원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en-US" altLang="ko-KR" sz="1400" dirty="0" smtClean="0"/>
                        <a:t>KT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서울시의 교통데이터와 </a:t>
                      </a:r>
                      <a:r>
                        <a:rPr lang="en-US" altLang="ko-KR" sz="1400" dirty="0" smtClean="0"/>
                        <a:t>KT</a:t>
                      </a:r>
                      <a:r>
                        <a:rPr lang="ko-KR" altLang="en-US" sz="1400" dirty="0" smtClean="0"/>
                        <a:t>의 유동인구 데이터를 연계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분석하여 최적의 심야버스 노선 정책 수립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 주의예보 서비스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국민건강보험공단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다음소프트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건강보험공단의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en-US" altLang="ko-KR" sz="1400" dirty="0" smtClean="0"/>
                        <a:t>SNS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정보를 연계하여 홍역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조류독감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등 </a:t>
                      </a:r>
                      <a:r>
                        <a:rPr lang="ko-KR" altLang="en-US" sz="1400" baseline="0" dirty="0" err="1" smtClean="0"/>
                        <a:t>감염병</a:t>
                      </a:r>
                      <a:r>
                        <a:rPr lang="ko-KR" altLang="en-US" sz="1400" baseline="0" dirty="0" smtClean="0"/>
                        <a:t> 발생 예측 모델을 개발 및 주의 예보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의약품 안전성 조기경보 서비스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의약품안전원관리원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SGA</a:t>
                      </a:r>
                      <a:r>
                        <a:rPr lang="ko-KR" altLang="en-US" sz="1400" dirty="0" smtClean="0"/>
                        <a:t>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유해사례 </a:t>
                      </a:r>
                      <a:r>
                        <a:rPr lang="en-US" altLang="ko-KR" sz="1400" dirty="0" smtClean="0"/>
                        <a:t>DB, </a:t>
                      </a:r>
                      <a:r>
                        <a:rPr lang="ko-KR" altLang="en-US" sz="1400" dirty="0" smtClean="0"/>
                        <a:t>진료기록</a:t>
                      </a:r>
                      <a:r>
                        <a:rPr lang="en-US" altLang="ko-KR" sz="1400" dirty="0" smtClean="0"/>
                        <a:t>, SNS </a:t>
                      </a:r>
                      <a:r>
                        <a:rPr lang="ko-KR" altLang="en-US" sz="1400" dirty="0" smtClean="0"/>
                        <a:t>등을 분석하여 유의 의약품을 추출하고 </a:t>
                      </a:r>
                      <a:r>
                        <a:rPr lang="ko-KR" altLang="en-US" sz="1400" dirty="0" err="1" smtClean="0"/>
                        <a:t>병의원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제약회사 및 유관기관에 위험도 예측 서비스를 제공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심실부정맥 예측 등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보건의료 서비스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서울아산병원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ETRI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포털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질병관리본부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와 병원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를 활용하여 독감 유행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심실부정맥 예측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입원 병상 배정의 최적화 등의 서비스를 제공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소상공인 창업성공 제고를 위한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점포이력분석 서비스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비씨카드</a:t>
                      </a:r>
                      <a:r>
                        <a:rPr lang="ko-KR" altLang="en-US" sz="1400" dirty="0" smtClean="0"/>
                        <a:t>㈜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㈜</a:t>
                      </a:r>
                      <a:r>
                        <a:rPr lang="ko-KR" altLang="en-US" sz="1400" dirty="0" err="1" smtClean="0"/>
                        <a:t>오픈메이트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카드거래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부동산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상가이력 </a:t>
                      </a:r>
                      <a:r>
                        <a:rPr lang="en-US" altLang="ko-KR" sz="1400" dirty="0" smtClean="0"/>
                        <a:t>DB</a:t>
                      </a:r>
                      <a:r>
                        <a:rPr lang="ko-KR" altLang="en-US" sz="1400" dirty="0" smtClean="0"/>
                        <a:t>의 연계 분석을 통해 창업관련 과거</a:t>
                      </a:r>
                      <a:r>
                        <a:rPr lang="en-US" altLang="ko-KR" sz="1400" dirty="0" smtClean="0"/>
                        <a:t>/</a:t>
                      </a:r>
                      <a:r>
                        <a:rPr lang="ko-KR" altLang="en-US" sz="1400" dirty="0" smtClean="0"/>
                        <a:t>현황 분석 및 예측 정보를 소상공인에게 제공하여 창업을 지원하고자 함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6146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/>
                        <a:t>모바일을</a:t>
                      </a:r>
                      <a:r>
                        <a:rPr lang="ko-KR" altLang="en-US" sz="1400" dirty="0" smtClean="0"/>
                        <a:t> 통한 지능형 뉴스검색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ko-KR" altLang="en-US" sz="1400" dirty="0" smtClean="0"/>
                        <a:t>서비스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차세대융합기술연구원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대량의 기사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DB</a:t>
                      </a:r>
                      <a:r>
                        <a:rPr lang="ko-KR" altLang="en-US" sz="1400" baseline="0" dirty="0" smtClean="0"/>
                        <a:t>에 대해 중요도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관계도 등 다각도의 고급분석 기법을 적용하여 지능형 뉴스 검색 서비스를 제공하고자 함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 bwMode="gray">
          <a:xfrm>
            <a:off x="195943" y="2471057"/>
            <a:ext cx="9470571" cy="2177143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rgbClr val="A603AB"/>
                </a:gs>
                <a:gs pos="21001">
                  <a:srgbClr val="0819FB"/>
                </a:gs>
                <a:gs pos="35001">
                  <a:srgbClr val="1A8D48"/>
                </a:gs>
                <a:gs pos="52000">
                  <a:srgbClr val="FFFF00"/>
                </a:gs>
                <a:gs pos="73000">
                  <a:srgbClr val="EE3F17"/>
                </a:gs>
                <a:gs pos="88000">
                  <a:srgbClr val="E81766"/>
                </a:gs>
                <a:gs pos="100000">
                  <a:srgbClr val="A603AB"/>
                </a:gs>
              </a:gsLst>
              <a:lin ang="16200000" scaled="0"/>
              <a:tileRect/>
            </a:gra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5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맑은 고딕"/>
                <a:ea typeface="맑은 고딕"/>
                <a:cs typeface="JBold" pitchFamily="18" charset="-127"/>
              </a:rPr>
              <a:t>2.</a:t>
            </a:r>
            <a:r>
              <a:rPr lang="ko-KR" altLang="en-US" b="1" smtClean="0">
                <a:latin typeface="맑은 고딕"/>
                <a:ea typeface="맑은 고딕"/>
                <a:cs typeface="JBold" pitchFamily="18" charset="-127"/>
              </a:rPr>
              <a:t>빅데이터의 현실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41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미국 정부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533" y="1268760"/>
            <a:ext cx="8098668" cy="517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0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3.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수퍼컴퓨터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42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내용 개체 틀 7"/>
          <p:cNvSpPr txBox="1">
            <a:spLocks/>
          </p:cNvSpPr>
          <p:nvPr/>
        </p:nvSpPr>
        <p:spPr bwMode="auto">
          <a:xfrm>
            <a:off x="529993" y="884593"/>
            <a:ext cx="65232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285750" indent="-285750" eaLnBrk="0" fontAlgn="ctr" latinLnBrk="0" hangingPunct="0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140000"/>
              <a:buBlip>
                <a:blip r:embed="rId2"/>
              </a:buBlip>
              <a:defRPr sz="1500" b="1" kern="0">
                <a:latin typeface="+mn-ea"/>
                <a:ea typeface="+mn-ea"/>
                <a:cs typeface="JBold" pitchFamily="18" charset="-127"/>
              </a:defRPr>
            </a:lvl1pPr>
          </a:lstStyle>
          <a:p>
            <a:r>
              <a:rPr lang="ko-KR" altLang="en-US" smtClean="0"/>
              <a:t>수퍼컴퓨터의 </a:t>
            </a:r>
            <a:r>
              <a:rPr lang="en-US" altLang="ko-KR" smtClean="0"/>
              <a:t>3</a:t>
            </a:r>
            <a:r>
              <a:rPr lang="ko-KR" altLang="en-US" smtClean="0"/>
              <a:t>대</a:t>
            </a:r>
            <a:r>
              <a:rPr lang="en-US" altLang="ko-KR"/>
              <a:t> </a:t>
            </a:r>
            <a:r>
              <a:rPr lang="ko-KR" altLang="en-US" smtClean="0"/>
              <a:t>용도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1375" y="1354788"/>
            <a:ext cx="951318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최초의 컴퓨터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err="1" smtClean="0">
                <a:latin typeface="+mj-ea"/>
                <a:ea typeface="+mj-ea"/>
              </a:rPr>
              <a:t>에니악</a:t>
            </a:r>
            <a:r>
              <a:rPr lang="en-US" altLang="ko-KR" sz="1600" b="1" dirty="0" smtClean="0">
                <a:latin typeface="+mj-ea"/>
                <a:ea typeface="+mj-ea"/>
              </a:rPr>
              <a:t>(ENIAC, 1946)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군사용</a:t>
            </a:r>
            <a:r>
              <a:rPr lang="en-US" altLang="ko-KR" sz="1600" b="1" dirty="0" smtClean="0">
                <a:latin typeface="+mj-ea"/>
                <a:ea typeface="+mj-ea"/>
              </a:rPr>
              <a:t>(</a:t>
            </a:r>
            <a:r>
              <a:rPr lang="ko-KR" altLang="en-US" sz="1600" b="1" dirty="0" smtClean="0">
                <a:latin typeface="+mj-ea"/>
                <a:ea typeface="+mj-ea"/>
              </a:rPr>
              <a:t>탄도미사일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- 30</a:t>
            </a:r>
            <a:r>
              <a:rPr lang="ko-KR" altLang="en-US" sz="1600" b="1" dirty="0" smtClean="0">
                <a:latin typeface="+mj-ea"/>
                <a:ea typeface="+mj-ea"/>
              </a:rPr>
              <a:t>톤</a:t>
            </a:r>
            <a:r>
              <a:rPr lang="en-US" altLang="ko-KR" sz="1600" b="1" dirty="0" smtClean="0">
                <a:latin typeface="+mj-ea"/>
                <a:ea typeface="+mj-ea"/>
              </a:rPr>
              <a:t>, 19,000</a:t>
            </a:r>
            <a:r>
              <a:rPr lang="ko-KR" altLang="en-US" sz="1600" b="1" dirty="0" smtClean="0">
                <a:latin typeface="+mj-ea"/>
                <a:ea typeface="+mj-ea"/>
              </a:rPr>
              <a:t>개 진공관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* Mark1(1944)</a:t>
            </a:r>
          </a:p>
          <a:p>
            <a:pPr marL="285750" indent="-285750"/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7" name="모서리가 둥근 직사각형 6"/>
          <p:cNvSpPr/>
          <p:nvPr/>
        </p:nvSpPr>
        <p:spPr bwMode="gray">
          <a:xfrm>
            <a:off x="5675464" y="1850558"/>
            <a:ext cx="1803033" cy="869215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JBold" pitchFamily="18" charset="-127"/>
              </a:rPr>
              <a:t>군사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gray">
          <a:xfrm>
            <a:off x="5662116" y="2933175"/>
            <a:ext cx="1803033" cy="869214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기상예보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5662120" y="4019595"/>
            <a:ext cx="1803033" cy="869216"/>
          </a:xfrm>
          <a:prstGeom prst="roundRect">
            <a:avLst/>
          </a:prstGeom>
          <a:ln>
            <a:headEnd/>
            <a:tailEnd type="triangl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642" tIns="0" rIns="88642" bIns="0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ea typeface="+mn-ea"/>
                <a:cs typeface="JBold" pitchFamily="18" charset="-127"/>
              </a:rPr>
              <a:t>유전자분석</a:t>
            </a:r>
            <a:endParaRPr lang="ko-KR" altLang="en-US" sz="1400" b="1" dirty="0">
              <a:solidFill>
                <a:schemeClr val="bg1"/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3958" y="3107385"/>
            <a:ext cx="95131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한국의 </a:t>
            </a:r>
            <a:r>
              <a:rPr lang="ko-KR" altLang="en-US" sz="1600" b="1" dirty="0" err="1" smtClean="0">
                <a:solidFill>
                  <a:srgbClr val="C00000"/>
                </a:solidFill>
                <a:latin typeface="+mj-ea"/>
                <a:ea typeface="+mj-ea"/>
              </a:rPr>
              <a:t>수퍼컴퓨터</a:t>
            </a:r>
            <a:r>
              <a:rPr lang="ko-KR" altLang="en-US" sz="1600" b="1" dirty="0" smtClean="0">
                <a:solidFill>
                  <a:srgbClr val="C00000"/>
                </a:solidFill>
                <a:latin typeface="+mj-ea"/>
                <a:ea typeface="+mj-ea"/>
              </a:rPr>
              <a:t> </a:t>
            </a:r>
            <a:endParaRPr lang="en-US" altLang="ko-KR" sz="16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기상청 </a:t>
            </a:r>
            <a:r>
              <a:rPr lang="en-US" altLang="ko-KR" sz="1600" b="1" dirty="0" smtClean="0">
                <a:latin typeface="+mj-ea"/>
                <a:ea typeface="+mj-ea"/>
              </a:rPr>
              <a:t>: 4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r>
              <a:rPr lang="en-US" altLang="ko-KR" sz="1600" b="1" dirty="0" smtClean="0">
                <a:latin typeface="+mj-ea"/>
                <a:ea typeface="+mj-ea"/>
              </a:rPr>
              <a:t>(2</a:t>
            </a:r>
            <a:r>
              <a:rPr lang="ko-KR" altLang="en-US" sz="1600" b="1" dirty="0" smtClean="0">
                <a:latin typeface="+mj-ea"/>
                <a:ea typeface="+mj-ea"/>
              </a:rPr>
              <a:t>대는 은퇴</a:t>
            </a:r>
            <a:r>
              <a:rPr lang="en-US" altLang="ko-KR" sz="1600" b="1" dirty="0" smtClean="0">
                <a:latin typeface="+mj-ea"/>
                <a:ea typeface="+mj-ea"/>
              </a:rPr>
              <a:t>)</a:t>
            </a: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KISTI   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600" b="1" dirty="0" smtClean="0">
              <a:latin typeface="+mj-ea"/>
              <a:ea typeface="+mj-ea"/>
            </a:endParaRPr>
          </a:p>
          <a:p>
            <a:pPr marL="285750" indent="-285750"/>
            <a:r>
              <a:rPr lang="en-US" altLang="ko-KR" sz="1600" b="1" dirty="0" smtClean="0">
                <a:latin typeface="+mj-ea"/>
                <a:ea typeface="+mj-ea"/>
              </a:rPr>
              <a:t>   - </a:t>
            </a:r>
            <a:r>
              <a:rPr lang="ko-KR" altLang="en-US" sz="1600" b="1" dirty="0" smtClean="0">
                <a:latin typeface="+mj-ea"/>
                <a:ea typeface="+mj-ea"/>
              </a:rPr>
              <a:t>서울대 </a:t>
            </a:r>
            <a:r>
              <a:rPr lang="en-US" altLang="ko-KR" sz="1600" b="1" dirty="0" smtClean="0">
                <a:latin typeface="+mj-ea"/>
                <a:ea typeface="+mj-ea"/>
              </a:rPr>
              <a:t>: 1</a:t>
            </a:r>
            <a:r>
              <a:rPr lang="ko-KR" altLang="en-US" sz="1600" b="1" dirty="0" smtClean="0">
                <a:latin typeface="+mj-ea"/>
                <a:ea typeface="+mj-ea"/>
              </a:rPr>
              <a:t>대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4256313" y="1230086"/>
            <a:ext cx="4680857" cy="4648200"/>
          </a:xfrm>
          <a:prstGeom prst="rect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8642" tIns="0" rIns="88642" bIns="0" rtlCol="0" anchor="b"/>
          <a:lstStyle/>
          <a:p>
            <a:pPr algn="ctr"/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[</a:t>
            </a:r>
            <a:r>
              <a:rPr lang="ko-KR" altLang="en-US" sz="1600" dirty="0" err="1" smtClean="0">
                <a:latin typeface="+mn-ea"/>
                <a:ea typeface="+mn-ea"/>
                <a:cs typeface="JBold" pitchFamily="18" charset="-127"/>
              </a:rPr>
              <a:t>수퍼컴퓨터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 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3</a:t>
            </a:r>
            <a:r>
              <a:rPr lang="ko-KR" altLang="en-US" sz="1600" dirty="0" smtClean="0">
                <a:latin typeface="+mn-ea"/>
                <a:ea typeface="+mn-ea"/>
                <a:cs typeface="JBold" pitchFamily="18" charset="-127"/>
              </a:rPr>
              <a:t>대 용도</a:t>
            </a:r>
            <a:r>
              <a:rPr lang="en-US" altLang="ko-KR" sz="1600" dirty="0" smtClean="0">
                <a:latin typeface="+mn-ea"/>
                <a:ea typeface="+mn-ea"/>
                <a:cs typeface="JBold" pitchFamily="18" charset="-127"/>
              </a:rPr>
              <a:t>]</a:t>
            </a:r>
          </a:p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6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ctrTitle"/>
          </p:nvPr>
        </p:nvSpPr>
        <p:spPr>
          <a:xfrm>
            <a:off x="4139993" y="1689101"/>
            <a:ext cx="5735052" cy="17748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 smtClean="0">
                <a:latin typeface="+mn-ea"/>
                <a:ea typeface="+mn-ea"/>
              </a:rPr>
              <a:t/>
            </a:r>
            <a:br>
              <a:rPr lang="en-US" sz="4400" b="1" dirty="0" smtClean="0">
                <a:latin typeface="+mn-ea"/>
                <a:ea typeface="+mn-ea"/>
              </a:rPr>
            </a:br>
            <a:r>
              <a:rPr lang="ko-KR" altLang="en-US" sz="4400" b="1" dirty="0" smtClean="0">
                <a:latin typeface="+mn-ea"/>
                <a:ea typeface="+mn-ea"/>
              </a:rPr>
              <a:t>감사합니다</a:t>
            </a:r>
            <a:r>
              <a:rPr lang="en-US" altLang="ko-KR" sz="4400" b="1" dirty="0" smtClean="0">
                <a:latin typeface="+mn-ea"/>
                <a:ea typeface="+mn-ea"/>
              </a:rPr>
              <a:t>.</a:t>
            </a:r>
            <a:endParaRPr lang="en-US" sz="4400" b="1" dirty="0" smtClean="0">
              <a:latin typeface="+mn-ea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0"/>
            <a:ext cx="29718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1.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프로세스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5" name="Text Box 7"/>
          <p:cNvSpPr txBox="1">
            <a:spLocks noChangeArrowheads="1"/>
          </p:cNvSpPr>
          <p:nvPr/>
        </p:nvSpPr>
        <p:spPr bwMode="auto">
          <a:xfrm>
            <a:off x="415925" y="903638"/>
            <a:ext cx="2459648" cy="29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200"/>
              <a:t>전형적인 빅데이터 처리 과정</a:t>
            </a:r>
          </a:p>
        </p:txBody>
      </p:sp>
      <p:sp>
        <p:nvSpPr>
          <p:cNvPr id="116" name="대각선 줄무늬 115"/>
          <p:cNvSpPr/>
          <p:nvPr/>
        </p:nvSpPr>
        <p:spPr bwMode="gray">
          <a:xfrm rot="7338193">
            <a:off x="6620322" y="3030166"/>
            <a:ext cx="2331402" cy="1621850"/>
          </a:xfrm>
          <a:prstGeom prst="diagStripe">
            <a:avLst>
              <a:gd name="adj" fmla="val 30501"/>
            </a:avLst>
          </a:prstGeom>
          <a:gradFill flip="none"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  <a:tileRect/>
          </a:gradFill>
          <a:ln w="6350">
            <a:solidFill>
              <a:schemeClr val="tx1"/>
            </a:solidFill>
            <a:round/>
            <a:headEnd/>
            <a:tailEnd type="triangle" w="med" len="med"/>
          </a:ln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pic>
        <p:nvPicPr>
          <p:cNvPr id="1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68" y="2128540"/>
            <a:ext cx="5008032" cy="3644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409" y="2180327"/>
            <a:ext cx="915533" cy="3541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19" name="그룹 34"/>
          <p:cNvGrpSpPr/>
          <p:nvPr/>
        </p:nvGrpSpPr>
        <p:grpSpPr>
          <a:xfrm>
            <a:off x="334328" y="1562560"/>
            <a:ext cx="9249151" cy="313231"/>
            <a:chOff x="534573" y="1403868"/>
            <a:chExt cx="8128839" cy="343240"/>
          </a:xfrm>
        </p:grpSpPr>
        <p:grpSp>
          <p:nvGrpSpPr>
            <p:cNvPr id="120" name="그룹 35"/>
            <p:cNvGrpSpPr/>
            <p:nvPr/>
          </p:nvGrpSpPr>
          <p:grpSpPr>
            <a:xfrm>
              <a:off x="1691680" y="1403868"/>
              <a:ext cx="5810392" cy="343240"/>
              <a:chOff x="1751219" y="1362022"/>
              <a:chExt cx="5810392" cy="343240"/>
            </a:xfrm>
          </p:grpSpPr>
          <p:sp>
            <p:nvSpPr>
              <p:cNvPr id="123" name="갈매기형 수장 122"/>
              <p:cNvSpPr/>
              <p:nvPr/>
            </p:nvSpPr>
            <p:spPr>
              <a:xfrm>
                <a:off x="1751219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수집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24" name="갈매기형 수장 123"/>
              <p:cNvSpPr/>
              <p:nvPr/>
            </p:nvSpPr>
            <p:spPr>
              <a:xfrm>
                <a:off x="3180772" y="1362022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저장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25" name="갈매기형 수장 124"/>
              <p:cNvSpPr/>
              <p:nvPr/>
            </p:nvSpPr>
            <p:spPr>
              <a:xfrm>
                <a:off x="4609357" y="1363918"/>
                <a:ext cx="1523669" cy="338786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분석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26" name="갈매기형 수장 125"/>
              <p:cNvSpPr/>
              <p:nvPr/>
            </p:nvSpPr>
            <p:spPr>
              <a:xfrm>
                <a:off x="6037942" y="1362022"/>
                <a:ext cx="1523669" cy="343240"/>
              </a:xfrm>
              <a:prstGeom prst="chevron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+mn-ea"/>
                  </a:rPr>
                  <a:t>시각화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121" name="모서리가 둥근 직사각형 120"/>
            <p:cNvSpPr/>
            <p:nvPr/>
          </p:nvSpPr>
          <p:spPr>
            <a:xfrm>
              <a:off x="534573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데이터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2" name="모서리가 둥근 직사각형 121"/>
            <p:cNvSpPr/>
            <p:nvPr/>
          </p:nvSpPr>
          <p:spPr>
            <a:xfrm>
              <a:off x="7506305" y="1408322"/>
              <a:ext cx="1157107" cy="338786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7" name="그룹 1"/>
          <p:cNvGrpSpPr/>
          <p:nvPr/>
        </p:nvGrpSpPr>
        <p:grpSpPr>
          <a:xfrm>
            <a:off x="334329" y="2128539"/>
            <a:ext cx="1316578" cy="3593214"/>
            <a:chOff x="1356757" y="2504459"/>
            <a:chExt cx="726031" cy="3593214"/>
          </a:xfrm>
        </p:grpSpPr>
        <p:sp>
          <p:nvSpPr>
            <p:cNvPr id="128" name="직사각형 127"/>
            <p:cNvSpPr/>
            <p:nvPr/>
          </p:nvSpPr>
          <p:spPr bwMode="gray">
            <a:xfrm>
              <a:off x="1356757" y="2504459"/>
              <a:ext cx="726031" cy="8763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Legacy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시스템</a:t>
              </a: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&amp; BI, Analytics</a:t>
              </a:r>
            </a:p>
          </p:txBody>
        </p:sp>
        <p:sp>
          <p:nvSpPr>
            <p:cNvPr id="129" name="직사각형 128"/>
            <p:cNvSpPr/>
            <p:nvPr/>
          </p:nvSpPr>
          <p:spPr bwMode="gray">
            <a:xfrm>
              <a:off x="1356757" y="3380835"/>
              <a:ext cx="726031" cy="9448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데이터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(Excel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보고서 파일</a:t>
              </a:r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)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 bwMode="gray">
            <a:xfrm>
              <a:off x="1356757" y="4326899"/>
              <a:ext cx="726031" cy="9766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비정형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SNS</a:t>
              </a:r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등 </a:t>
              </a:r>
              <a:r>
                <a:rPr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소셜데이터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 bwMode="gray">
            <a:xfrm>
              <a:off x="1356757" y="5303520"/>
              <a:ext cx="726031" cy="7941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내</a:t>
              </a:r>
              <a:r>
                <a:rPr lang="ko-KR" alt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부</a:t>
              </a:r>
              <a:endPara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연계데이터</a:t>
              </a:r>
              <a:endPara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</p:grpSp>
      <p:sp>
        <p:nvSpPr>
          <p:cNvPr id="132" name="모서리가 둥근 직사각형 131"/>
          <p:cNvSpPr/>
          <p:nvPr/>
        </p:nvSpPr>
        <p:spPr bwMode="gray">
          <a:xfrm>
            <a:off x="8201567" y="2128539"/>
            <a:ext cx="1366661" cy="359321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 type="triangl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lIns="88642" tIns="0" rIns="88642" bIns="0" rtlCol="0" anchor="ctr"/>
          <a:lstStyle/>
          <a:p>
            <a:pPr algn="ctr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8272291" y="2160466"/>
            <a:ext cx="1246405" cy="61078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투자 수익성 분석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전망 및 최적화</a:t>
            </a: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8272291" y="2794108"/>
            <a:ext cx="1246406" cy="51951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금융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보험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 부정 사용자 실시간 발견</a:t>
            </a: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8272291" y="3346116"/>
            <a:ext cx="1246406" cy="61967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고객 목소리 이해</a:t>
            </a: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8272290" y="3998676"/>
            <a:ext cx="1246408" cy="55012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수익성 높은 고객의 유치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확보</a:t>
            </a: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8272290" y="4571910"/>
            <a:ext cx="1246408" cy="57562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시장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신용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유동성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리스크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관리 개선</a:t>
            </a: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8284672" y="5173008"/>
            <a:ext cx="1221641" cy="5124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소셜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미디어 활용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의사결정 개선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222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1.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프로세스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" name="그룹 4"/>
          <p:cNvGrpSpPr/>
          <p:nvPr/>
        </p:nvGrpSpPr>
        <p:grpSpPr>
          <a:xfrm>
            <a:off x="321945" y="1609592"/>
            <a:ext cx="9261534" cy="4665479"/>
            <a:chOff x="297180" y="1609591"/>
            <a:chExt cx="8549108" cy="4155303"/>
          </a:xfrm>
        </p:grpSpPr>
        <p:grpSp>
          <p:nvGrpSpPr>
            <p:cNvPr id="5" name="그룹 30"/>
            <p:cNvGrpSpPr/>
            <p:nvPr/>
          </p:nvGrpSpPr>
          <p:grpSpPr>
            <a:xfrm>
              <a:off x="297180" y="1609591"/>
              <a:ext cx="8549108" cy="402002"/>
              <a:chOff x="534573" y="1403868"/>
              <a:chExt cx="8128839" cy="343240"/>
            </a:xfrm>
          </p:grpSpPr>
          <p:grpSp>
            <p:nvGrpSpPr>
              <p:cNvPr id="13" name="그룹 31"/>
              <p:cNvGrpSpPr/>
              <p:nvPr/>
            </p:nvGrpSpPr>
            <p:grpSpPr>
              <a:xfrm>
                <a:off x="1691680" y="1403868"/>
                <a:ext cx="5810392" cy="343240"/>
                <a:chOff x="1751219" y="1362022"/>
                <a:chExt cx="5810392" cy="343240"/>
              </a:xfrm>
            </p:grpSpPr>
            <p:sp>
              <p:nvSpPr>
                <p:cNvPr id="16" name="갈매기형 수장 15"/>
                <p:cNvSpPr/>
                <p:nvPr/>
              </p:nvSpPr>
              <p:spPr>
                <a:xfrm>
                  <a:off x="1751219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수집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갈매기형 수장 16"/>
                <p:cNvSpPr/>
                <p:nvPr/>
              </p:nvSpPr>
              <p:spPr>
                <a:xfrm>
                  <a:off x="3180772" y="1362022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저장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갈매기형 수장 17"/>
                <p:cNvSpPr/>
                <p:nvPr/>
              </p:nvSpPr>
              <p:spPr>
                <a:xfrm>
                  <a:off x="4609357" y="1363918"/>
                  <a:ext cx="1523669" cy="338786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분석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갈매기형 수장 18"/>
                <p:cNvSpPr/>
                <p:nvPr/>
              </p:nvSpPr>
              <p:spPr>
                <a:xfrm>
                  <a:off x="6037942" y="1362022"/>
                  <a:ext cx="1523669" cy="343240"/>
                </a:xfrm>
                <a:prstGeom prst="chevron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solidFill>
                        <a:schemeClr val="bg1"/>
                      </a:solidFill>
                    </a:rPr>
                    <a:t>시각화</a:t>
                  </a:r>
                  <a:endParaRPr lang="ko-KR" alt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모서리가 둥근 직사각형 13"/>
              <p:cNvSpPr/>
              <p:nvPr/>
            </p:nvSpPr>
            <p:spPr>
              <a:xfrm>
                <a:off x="534573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데이터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7506305" y="1408322"/>
                <a:ext cx="1157107" cy="33878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</a:rPr>
                  <a:t>서비스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97180" y="2156538"/>
              <a:ext cx="222885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수집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(ETL) 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Flume</a:t>
              </a:r>
            </a:p>
            <a:p>
              <a:endParaRPr lang="en-US" altLang="ko-KR" sz="14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Load Valancing :  Collector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부하 모니터링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Fault Tolerance :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노드장애시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다른노드로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전환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Network 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다수의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Collector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Traffic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local Disk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저장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     -&gt;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Network &amp; Hacked Together To HDFS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Fire &amp; Forget Agent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서버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실패시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재전송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End to End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전송 보장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Management</a:t>
              </a:r>
            </a:p>
            <a:p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중앙관리 시스템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: N Agent &amp; N Collect Node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06040" y="2156538"/>
              <a:ext cx="2205990" cy="357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저장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-&gt;HDFS, 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 Hive, HBASE</a:t>
              </a:r>
            </a:p>
            <a:p>
              <a:endParaRPr lang="en-US" altLang="ko-KR" sz="1200" b="1" smtClean="0">
                <a:solidFill>
                  <a:srgbClr val="C00000"/>
                </a:solidFill>
                <a:latin typeface="+mn-ea"/>
                <a:ea typeface="+mn-ea"/>
              </a:endParaRPr>
            </a:p>
            <a:p>
              <a:r>
                <a:rPr lang="en-US" altLang="ko-KR" sz="11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분산파일시스템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Hive : HDFS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Database,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-&gt;SQL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로 분석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select,groupby,join,union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..)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HBASE :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NoSQL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for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Data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는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스키마정보는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Region Server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에서 관리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   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노드당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초당 </a:t>
              </a:r>
              <a:r>
                <a:rPr lang="ko-KR" altLang="en-US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수만개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Insert,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수십만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Rows Read &amp; Scan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92041" y="2167140"/>
              <a:ext cx="2190858" cy="35748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soft" dir="t"/>
            </a:scene3d>
            <a:sp3d prstMaterial="metal"/>
          </p:spPr>
          <p:txBody>
            <a:bodyPr wrap="square" rtlCol="0">
              <a:noAutofit/>
            </a:bodyPr>
            <a:lstStyle/>
            <a:p>
              <a:r>
                <a:rPr lang="ko-KR" altLang="en-US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분석</a:t>
              </a:r>
              <a:r>
                <a:rPr lang="en-US" altLang="ko-KR" sz="14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 </a:t>
              </a:r>
              <a:r>
                <a:rPr lang="en-US" altLang="ko-KR" sz="1400" b="1" dirty="0" smtClean="0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-&gt; MapReduce,</a:t>
              </a:r>
            </a:p>
            <a:p>
              <a:r>
                <a:rPr lang="en-US" altLang="ko-KR" sz="1400" b="1">
                  <a:solidFill>
                    <a:srgbClr val="C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400" b="1" smtClean="0">
                  <a:solidFill>
                    <a:srgbClr val="C00000"/>
                  </a:solidFill>
                  <a:latin typeface="+mn-ea"/>
                  <a:ea typeface="+mn-ea"/>
                </a:rPr>
                <a:t>    HiveQL, Pig, R </a:t>
              </a:r>
            </a:p>
            <a:p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MapReduce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분산병렬처리시스템 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HiveQL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: SQL Query Language &amp;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Dataware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House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Mysql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Query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유사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분석언어</a:t>
              </a:r>
              <a:endPara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Pig : Pig Latin Script Language</a:t>
              </a: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&amp; Flow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기반의 분산병렬처리 언어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, Hive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동일하게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와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HBASE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Data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분석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* R &amp;r </a:t>
              </a:r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Package</a:t>
              </a:r>
            </a:p>
            <a:p>
              <a:r>
                <a:rPr lang="en-US" altLang="ko-KR" sz="11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RHadoop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패키지에서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HDFS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에 저장된 데이터를 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Input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으로 해서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통계분석 처리</a:t>
              </a:r>
              <a:endPara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 bwMode="gray">
            <a:xfrm>
              <a:off x="7168429" y="3806190"/>
              <a:ext cx="1677859" cy="115891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>
              <a:solidFill>
                <a:schemeClr val="tx1"/>
              </a:solidFill>
              <a:round/>
              <a:headEnd/>
              <a:tailEnd type="triangle" w="med" len="me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  <a:extLst/>
          </p:spPr>
          <p:txBody>
            <a:bodyPr lIns="88642" tIns="0" rIns="88642" bIns="0"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다양한 분석솔루션</a:t>
              </a:r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, 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시각화 도구를 통한 </a:t>
              </a:r>
              <a:r>
                <a:rPr lang="ko-KR" altLang="en-US" sz="10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대시보드</a:t>
              </a:r>
              <a:r>
                <a:rPr lang="en-US" altLang="ko-KR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JBold" pitchFamily="18" charset="-127"/>
                </a:rPr>
                <a:t>구성 및 보고서 기능 구현</a:t>
              </a:r>
              <a:endPara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JBold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156538"/>
              <a:ext cx="1677859" cy="7695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2971759"/>
              <a:ext cx="1677859" cy="7429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429" y="5063521"/>
              <a:ext cx="1677859" cy="701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15925" y="903638"/>
            <a:ext cx="2706510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61938" indent="-261938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30000"/>
              </a:spcBef>
              <a:buFont typeface="Wingdings" pitchFamily="2" charset="2"/>
              <a:buChar char="l"/>
            </a:pPr>
            <a:r>
              <a:rPr lang="ko-KR" altLang="en-US" sz="1200" smtClean="0"/>
              <a:t>단계별 필요 기술</a:t>
            </a:r>
            <a:r>
              <a:rPr lang="en-US" altLang="ko-KR" sz="1200" smtClean="0"/>
              <a:t>(</a:t>
            </a:r>
            <a:r>
              <a:rPr lang="ko-KR" altLang="en-US" sz="1200" smtClean="0"/>
              <a:t>오픈소스 사례</a:t>
            </a:r>
            <a:r>
              <a:rPr lang="en-US" altLang="ko-KR" sz="1200" smtClean="0"/>
              <a:t>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27752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2.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분석 플랫폼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7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200" smtClean="0">
                <a:ea typeface="굴림" pitchFamily="50" charset="-127"/>
              </a:rPr>
              <a:t>빅데이터 수집</a:t>
            </a:r>
            <a:r>
              <a:rPr lang="en-US" altLang="ko-KR" sz="1200" smtClean="0">
                <a:ea typeface="굴림" pitchFamily="50" charset="-127"/>
              </a:rPr>
              <a:t>/</a:t>
            </a:r>
            <a:r>
              <a:rPr lang="ko-KR" altLang="en-US" sz="1200" smtClean="0">
                <a:ea typeface="굴림" pitchFamily="50" charset="-127"/>
              </a:rPr>
              <a:t>분석</a:t>
            </a:r>
            <a:r>
              <a:rPr lang="en-US" altLang="ko-KR" sz="1200" smtClean="0">
                <a:ea typeface="굴림" pitchFamily="50" charset="-127"/>
              </a:rPr>
              <a:t>/</a:t>
            </a:r>
            <a:r>
              <a:rPr lang="ko-KR" altLang="en-US" sz="1200" smtClean="0">
                <a:ea typeface="굴림" pitchFamily="50" charset="-127"/>
              </a:rPr>
              <a:t>서비스를 위한 목표 플랫폼</a:t>
            </a:r>
          </a:p>
        </p:txBody>
      </p:sp>
      <p:sp>
        <p:nvSpPr>
          <p:cNvPr id="8" name="오른쪽 화살표 7"/>
          <p:cNvSpPr/>
          <p:nvPr/>
        </p:nvSpPr>
        <p:spPr bwMode="auto">
          <a:xfrm>
            <a:off x="1325563" y="2328863"/>
            <a:ext cx="665162" cy="266700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255588" y="1222375"/>
            <a:ext cx="9445625" cy="46355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latinLnBrk="0">
              <a:defRPr/>
            </a:pPr>
            <a:r>
              <a:rPr lang="ko-KR" altLang="en-US" sz="1600" b="1" err="1">
                <a:solidFill>
                  <a:schemeClr val="tx1"/>
                </a:solidFill>
                <a:latin typeface="+mn-ea"/>
              </a:rPr>
              <a:t>빅데이터</a:t>
            </a:r>
            <a:r>
              <a:rPr lang="ko-KR" altLang="en-US" sz="1600" b="1">
                <a:solidFill>
                  <a:schemeClr val="tx1"/>
                </a:solidFill>
                <a:latin typeface="+mn-ea"/>
              </a:rPr>
              <a:t> 분석 플랫폼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246063" y="1809750"/>
            <a:ext cx="1079500" cy="414338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latinLnBrk="0">
              <a:defRPr/>
            </a:pPr>
            <a:r>
              <a:rPr lang="ko-KR" altLang="en-US" sz="1400" b="1">
                <a:solidFill>
                  <a:schemeClr val="tx1"/>
                </a:solidFill>
                <a:latin typeface="+mn-ea"/>
              </a:rPr>
              <a:t>데이터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8831263" y="1827213"/>
            <a:ext cx="874712" cy="434975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n-ea"/>
              </a:rPr>
              <a:t>활용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46063" y="2235200"/>
            <a:ext cx="1079500" cy="406558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11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8831263" y="2259013"/>
            <a:ext cx="869950" cy="406558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1100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335213" y="1755775"/>
            <a:ext cx="6324600" cy="266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서비스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시각화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335213" y="2755900"/>
            <a:ext cx="6324600" cy="2682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n-ea"/>
              </a:rPr>
              <a:t>분석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335213" y="3717925"/>
            <a:ext cx="6324600" cy="2984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저장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처리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335213" y="5751513"/>
            <a:ext cx="6324600" cy="2635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인프라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>
            <a:off x="1328738" y="2673350"/>
            <a:ext cx="663575" cy="268288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HTTPS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오른쪽 화살표 19"/>
          <p:cNvSpPr/>
          <p:nvPr/>
        </p:nvSpPr>
        <p:spPr bwMode="auto">
          <a:xfrm>
            <a:off x="1330325" y="3376613"/>
            <a:ext cx="663575" cy="266700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SOAP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오른쪽 화살표 20"/>
          <p:cNvSpPr/>
          <p:nvPr/>
        </p:nvSpPr>
        <p:spPr bwMode="auto">
          <a:xfrm>
            <a:off x="1331913" y="4902200"/>
            <a:ext cx="663575" cy="268288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오른쪽 화살표 21"/>
          <p:cNvSpPr/>
          <p:nvPr/>
        </p:nvSpPr>
        <p:spPr bwMode="auto">
          <a:xfrm>
            <a:off x="1333500" y="5411788"/>
            <a:ext cx="663575" cy="266700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2335213" y="3052763"/>
            <a:ext cx="3714750" cy="633412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lIns="36000" tIns="36000" rIns="36000" bIns="36000" anchorCtr="1"/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  <a:defRPr/>
            </a:pPr>
            <a:r>
              <a:rPr lang="ko-KR" altLang="en-US" sz="1050" b="1">
                <a:solidFill>
                  <a:srgbClr val="363636"/>
                </a:solidFill>
                <a:latin typeface="+mn-ea"/>
              </a:rPr>
              <a:t>통계</a:t>
            </a:r>
            <a:r>
              <a:rPr lang="en-US" altLang="ko-KR" sz="1050" b="1">
                <a:solidFill>
                  <a:srgbClr val="363636"/>
                </a:solidFill>
                <a:latin typeface="+mn-ea"/>
              </a:rPr>
              <a:t>/</a:t>
            </a:r>
            <a:r>
              <a:rPr lang="ko-KR" altLang="en-US" sz="1050" b="1">
                <a:solidFill>
                  <a:srgbClr val="363636"/>
                </a:solidFill>
                <a:latin typeface="+mn-ea"/>
              </a:rPr>
              <a:t>분석</a:t>
            </a:r>
            <a:r>
              <a:rPr lang="en-US" altLang="ko-KR" sz="1050" b="1">
                <a:solidFill>
                  <a:srgbClr val="363636"/>
                </a:solidFill>
                <a:latin typeface="+mn-ea"/>
              </a:rPr>
              <a:t>/</a:t>
            </a:r>
            <a:r>
              <a:rPr lang="ko-KR" altLang="en-US" sz="1050" b="1">
                <a:solidFill>
                  <a:srgbClr val="363636"/>
                </a:solidFill>
                <a:latin typeface="+mn-ea"/>
              </a:rPr>
              <a:t>데이터마이닝</a:t>
            </a:r>
            <a:endParaRPr lang="ko-KR" altLang="en-US" sz="1050" b="1" dirty="0">
              <a:solidFill>
                <a:srgbClr val="363636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2432050" y="3298825"/>
            <a:ext cx="760413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800">
                <a:latin typeface="+mn-ea"/>
              </a:rPr>
              <a:t>통계</a:t>
            </a:r>
            <a:r>
              <a:rPr lang="en-US" altLang="ko-KR" sz="800">
                <a:latin typeface="+mn-ea"/>
              </a:rPr>
              <a:t>/</a:t>
            </a:r>
            <a:r>
              <a:rPr lang="ko-KR" altLang="en-US" sz="800">
                <a:latin typeface="+mn-ea"/>
              </a:rPr>
              <a:t>분석</a:t>
            </a:r>
            <a:endParaRPr lang="ko-KR" altLang="en-US" sz="800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297238" y="3298825"/>
            <a:ext cx="830262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800" dirty="0" err="1">
                <a:latin typeface="+mn-ea"/>
              </a:rPr>
              <a:t>데이터마이닝</a:t>
            </a:r>
            <a:endParaRPr lang="ko-KR" altLang="en-US" sz="800" dirty="0">
              <a:latin typeface="+mn-ea"/>
            </a:endParaRPr>
          </a:p>
        </p:txBody>
      </p:sp>
      <p:sp>
        <p:nvSpPr>
          <p:cNvPr id="26" name="순서도: 추출 25"/>
          <p:cNvSpPr/>
          <p:nvPr/>
        </p:nvSpPr>
        <p:spPr bwMode="auto">
          <a:xfrm>
            <a:off x="2994025" y="5384800"/>
            <a:ext cx="1066800" cy="331788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anchor="b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추출</a:t>
            </a:r>
          </a:p>
        </p:txBody>
      </p:sp>
      <p:sp>
        <p:nvSpPr>
          <p:cNvPr id="27" name="순서도: 추출 26"/>
          <p:cNvSpPr/>
          <p:nvPr/>
        </p:nvSpPr>
        <p:spPr bwMode="auto">
          <a:xfrm>
            <a:off x="4271963" y="5384800"/>
            <a:ext cx="1066800" cy="331788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anchor="b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전송</a:t>
            </a:r>
          </a:p>
        </p:txBody>
      </p:sp>
      <p:sp>
        <p:nvSpPr>
          <p:cNvPr id="28" name="순서도: 추출 27"/>
          <p:cNvSpPr/>
          <p:nvPr/>
        </p:nvSpPr>
        <p:spPr bwMode="auto">
          <a:xfrm>
            <a:off x="5549900" y="5384800"/>
            <a:ext cx="1066800" cy="331788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anchor="b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변환</a:t>
            </a:r>
          </a:p>
        </p:txBody>
      </p:sp>
      <p:sp>
        <p:nvSpPr>
          <p:cNvPr id="30" name="순서도: 추출 29"/>
          <p:cNvSpPr/>
          <p:nvPr/>
        </p:nvSpPr>
        <p:spPr bwMode="auto">
          <a:xfrm>
            <a:off x="6827838" y="5384800"/>
            <a:ext cx="1066800" cy="331788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anchor="b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저장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2436813" y="6065838"/>
            <a:ext cx="1222375" cy="315912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latin typeface="+mn-ea"/>
              </a:rPr>
              <a:t>통합보안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3711575" y="6065838"/>
            <a:ext cx="1182688" cy="315912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b="1" dirty="0">
                <a:latin typeface="+mn-ea"/>
              </a:rPr>
              <a:t>H/W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7289800" y="6065838"/>
            <a:ext cx="1260475" cy="315912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latin typeface="+mn-ea"/>
              </a:rPr>
              <a:t>인증</a:t>
            </a:r>
          </a:p>
        </p:txBody>
      </p:sp>
      <p:sp>
        <p:nvSpPr>
          <p:cNvPr id="34" name="직사각형 33"/>
          <p:cNvSpPr/>
          <p:nvPr/>
        </p:nvSpPr>
        <p:spPr bwMode="auto">
          <a:xfrm>
            <a:off x="2365375" y="4845050"/>
            <a:ext cx="1579563" cy="219075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b="1">
                <a:latin typeface="+mn-ea"/>
              </a:rPr>
              <a:t>RDBMS/MPP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4062413" y="4845050"/>
            <a:ext cx="1349375" cy="219075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b="1" dirty="0">
                <a:latin typeface="+mn-ea"/>
              </a:rPr>
              <a:t>NO SQL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527675" y="4845050"/>
            <a:ext cx="1273175" cy="219075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latin typeface="+mn-ea"/>
              </a:rPr>
              <a:t>분산파일시스템</a:t>
            </a:r>
          </a:p>
        </p:txBody>
      </p:sp>
      <p:grpSp>
        <p:nvGrpSpPr>
          <p:cNvPr id="37" name="그룹 63"/>
          <p:cNvGrpSpPr/>
          <p:nvPr/>
        </p:nvGrpSpPr>
        <p:grpSpPr>
          <a:xfrm>
            <a:off x="2437426" y="4021139"/>
            <a:ext cx="1041091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38" name="직사각형 37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40" name="타원 39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900" b="1" dirty="0">
                  <a:latin typeface="+mn-ea"/>
                </a:rPr>
                <a:t>형태</a:t>
              </a:r>
            </a:p>
          </p:txBody>
        </p:sp>
        <p:sp>
          <p:nvSpPr>
            <p:cNvPr id="42" name="원통 41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solidFill>
                    <a:schemeClr val="tx2"/>
                  </a:solidFill>
                  <a:latin typeface="+mn-ea"/>
                </a:rPr>
                <a:t>정형</a:t>
              </a:r>
              <a:r>
                <a:rPr lang="en-US" altLang="ko-KR" sz="800" b="1" dirty="0">
                  <a:solidFill>
                    <a:schemeClr val="tx2"/>
                  </a:solidFill>
                  <a:latin typeface="+mn-ea"/>
                </a:rPr>
                <a:t>/</a:t>
              </a:r>
              <a:r>
                <a:rPr lang="ko-KR" altLang="en-US" sz="800" b="1" dirty="0" err="1">
                  <a:solidFill>
                    <a:schemeClr val="tx2"/>
                  </a:solidFill>
                  <a:latin typeface="+mn-ea"/>
                </a:rPr>
                <a:t>준정형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43" name="원통 42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solidFill>
                    <a:schemeClr val="tx2"/>
                  </a:solidFill>
                  <a:latin typeface="+mn-ea"/>
                </a:rPr>
                <a:t>비정형</a:t>
              </a:r>
            </a:p>
          </p:txBody>
        </p:sp>
      </p:grpSp>
      <p:grpSp>
        <p:nvGrpSpPr>
          <p:cNvPr id="44" name="그룹 69"/>
          <p:cNvGrpSpPr/>
          <p:nvPr/>
        </p:nvGrpSpPr>
        <p:grpSpPr>
          <a:xfrm>
            <a:off x="3521117" y="4026509"/>
            <a:ext cx="1041091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45" name="직사각형 44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46" name="타원 45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900" b="1">
                  <a:latin typeface="+mn-ea"/>
                </a:rPr>
                <a:t>관리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48" name="원통 47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>
                  <a:solidFill>
                    <a:schemeClr val="tx2"/>
                  </a:solidFill>
                  <a:latin typeface="+mn-ea"/>
                </a:rPr>
                <a:t>메타 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49" name="원통 48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>
                  <a:solidFill>
                    <a:schemeClr val="tx2"/>
                  </a:solidFill>
                  <a:latin typeface="+mn-ea"/>
                </a:rPr>
                <a:t>데이터 모델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0" name="그룹 37897"/>
          <p:cNvGrpSpPr/>
          <p:nvPr/>
        </p:nvGrpSpPr>
        <p:grpSpPr>
          <a:xfrm>
            <a:off x="4623343" y="4020701"/>
            <a:ext cx="1041091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51" name="직사각형 50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52" name="타원 51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53" name="타원 52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900" b="1" dirty="0">
                  <a:latin typeface="+mn-ea"/>
                </a:rPr>
                <a:t>데이터 원본</a:t>
              </a:r>
              <a:r>
                <a:rPr lang="en-US" altLang="ko-KR" sz="900" b="1" dirty="0">
                  <a:latin typeface="+mn-ea"/>
                </a:rPr>
                <a:t>DB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4" name="원통 53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55" name="원통 54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>
                  <a:solidFill>
                    <a:schemeClr val="tx2"/>
                  </a:solidFill>
                  <a:latin typeface="+mn-ea"/>
                </a:rPr>
                <a:t>기초데이터</a:t>
              </a: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grpSp>
        <p:nvGrpSpPr>
          <p:cNvPr id="56" name="그룹 37898"/>
          <p:cNvGrpSpPr/>
          <p:nvPr/>
        </p:nvGrpSpPr>
        <p:grpSpPr>
          <a:xfrm>
            <a:off x="5755945" y="4020701"/>
            <a:ext cx="1041091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57" name="직사각형 56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58" name="타원 57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59" name="타원 58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900" b="1" dirty="0">
                  <a:latin typeface="+mn-ea"/>
                </a:rPr>
                <a:t>분석</a:t>
              </a:r>
              <a:endParaRPr lang="en-US" altLang="ko-KR" sz="900" b="1" dirty="0">
                <a:latin typeface="+mn-ea"/>
              </a:endParaRPr>
            </a:p>
            <a:p>
              <a:pPr algn="ctr" latinLnBrk="0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900" b="1" dirty="0">
                  <a:latin typeface="+mn-ea"/>
                </a:rPr>
                <a:t>결과</a:t>
              </a:r>
              <a:r>
                <a:rPr lang="en-US" altLang="ko-KR" sz="900" b="1" dirty="0">
                  <a:latin typeface="+mn-ea"/>
                </a:rPr>
                <a:t>DB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60" name="원통 59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solidFill>
                    <a:schemeClr val="tx2"/>
                  </a:solidFill>
                  <a:latin typeface="+mn-ea"/>
                </a:rPr>
                <a:t>결과데이터</a:t>
              </a:r>
            </a:p>
          </p:txBody>
        </p:sp>
        <p:sp>
          <p:nvSpPr>
            <p:cNvPr id="61" name="원통 60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solidFill>
                    <a:schemeClr val="tx2"/>
                  </a:solidFill>
                  <a:latin typeface="+mn-ea"/>
                </a:rPr>
                <a:t>결과데이터</a:t>
              </a:r>
            </a:p>
          </p:txBody>
        </p:sp>
      </p:grpSp>
      <p:sp>
        <p:nvSpPr>
          <p:cNvPr id="62" name="왼쪽/오른쪽 화살표 61"/>
          <p:cNvSpPr/>
          <p:nvPr/>
        </p:nvSpPr>
        <p:spPr bwMode="auto">
          <a:xfrm>
            <a:off x="6821488" y="4295775"/>
            <a:ext cx="309562" cy="153988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anchor="b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3" name="왼쪽/오른쪽 화살표 62"/>
          <p:cNvSpPr/>
          <p:nvPr/>
        </p:nvSpPr>
        <p:spPr bwMode="auto">
          <a:xfrm>
            <a:off x="6821488" y="4554538"/>
            <a:ext cx="309562" cy="152400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47059"/>
            </a:schemeClr>
          </a:solidFill>
          <a:ln w="6350" algn="ctr">
            <a:noFill/>
            <a:prstDash val="solid"/>
            <a:miter lim="800000"/>
            <a:headEnd/>
            <a:tailEnd/>
          </a:ln>
          <a:effectLst/>
        </p:spPr>
        <p:txBody>
          <a:bodyPr lIns="0" rIns="0" anchor="b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ko-KR" altLang="en-US" sz="1000" b="1" i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4" name="원통 63"/>
          <p:cNvSpPr/>
          <p:nvPr/>
        </p:nvSpPr>
        <p:spPr bwMode="auto">
          <a:xfrm>
            <a:off x="307975" y="2293938"/>
            <a:ext cx="798513" cy="511175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>
                <a:solidFill>
                  <a:schemeClr val="tx2"/>
                </a:solidFill>
                <a:latin typeface="+mn-ea"/>
              </a:rPr>
              <a:t>내부</a:t>
            </a:r>
            <a:r>
              <a:rPr lang="en-US" altLang="ko-KR" sz="1000" b="1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5" name="원통 64"/>
          <p:cNvSpPr/>
          <p:nvPr/>
        </p:nvSpPr>
        <p:spPr bwMode="auto">
          <a:xfrm>
            <a:off x="307975" y="2967038"/>
            <a:ext cx="798513" cy="511175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>
                <a:solidFill>
                  <a:schemeClr val="tx2"/>
                </a:solidFill>
                <a:latin typeface="+mn-ea"/>
              </a:rPr>
              <a:t>외부</a:t>
            </a:r>
            <a:r>
              <a:rPr lang="en-US" altLang="ko-KR" sz="1000" b="1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8948738" y="5008563"/>
            <a:ext cx="628650" cy="379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>
                <a:solidFill>
                  <a:schemeClr val="tx2"/>
                </a:solidFill>
                <a:latin typeface="+mn-ea"/>
              </a:rPr>
              <a:t>고객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8948738" y="5507038"/>
            <a:ext cx="628650" cy="379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>
                <a:solidFill>
                  <a:schemeClr val="tx2"/>
                </a:solidFill>
                <a:latin typeface="+mn-ea"/>
              </a:rPr>
              <a:t>공공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8948738" y="3017838"/>
            <a:ext cx="628650" cy="379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>
                <a:solidFill>
                  <a:schemeClr val="tx2"/>
                </a:solidFill>
                <a:latin typeface="+mn-ea"/>
              </a:rPr>
              <a:t>부서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8948738" y="3514725"/>
            <a:ext cx="62865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>
                <a:solidFill>
                  <a:schemeClr val="tx2"/>
                </a:solidFill>
                <a:latin typeface="+mn-ea"/>
              </a:rPr>
              <a:t>그룹사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8953500" y="2519363"/>
            <a:ext cx="62865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>
                <a:solidFill>
                  <a:schemeClr val="tx2"/>
                </a:solidFill>
                <a:latin typeface="+mn-ea"/>
              </a:rPr>
              <a:t>경영진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1" name="오른쪽 화살표 70"/>
          <p:cNvSpPr/>
          <p:nvPr/>
        </p:nvSpPr>
        <p:spPr bwMode="auto">
          <a:xfrm>
            <a:off x="1331913" y="4454525"/>
            <a:ext cx="663575" cy="268288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SFTP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오른쪽 화살표 71"/>
          <p:cNvSpPr/>
          <p:nvPr/>
        </p:nvSpPr>
        <p:spPr bwMode="auto">
          <a:xfrm>
            <a:off x="1347788" y="3024188"/>
            <a:ext cx="663575" cy="268287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REST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8948738" y="4013200"/>
            <a:ext cx="628650" cy="3794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>
                <a:solidFill>
                  <a:schemeClr val="tx2"/>
                </a:solidFill>
                <a:latin typeface="+mn-ea"/>
              </a:rPr>
              <a:t>외부</a:t>
            </a:r>
            <a:endParaRPr lang="en-US" altLang="ko-KR" sz="1000" b="1">
              <a:solidFill>
                <a:schemeClr val="tx2"/>
              </a:solidFill>
              <a:latin typeface="+mn-ea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8948738" y="4511675"/>
            <a:ext cx="628650" cy="3794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>
                <a:solidFill>
                  <a:schemeClr val="tx2"/>
                </a:solidFill>
                <a:latin typeface="+mn-ea"/>
              </a:rPr>
              <a:t>개인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5" name="오른쪽 화살표 74"/>
          <p:cNvSpPr/>
          <p:nvPr/>
        </p:nvSpPr>
        <p:spPr bwMode="auto">
          <a:xfrm>
            <a:off x="1325563" y="3717925"/>
            <a:ext cx="663575" cy="268288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Agent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원통 75"/>
          <p:cNvSpPr/>
          <p:nvPr/>
        </p:nvSpPr>
        <p:spPr bwMode="auto">
          <a:xfrm>
            <a:off x="304800" y="3649663"/>
            <a:ext cx="796925" cy="511175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ko-KR" altLang="en-US" sz="1000" b="1">
                <a:solidFill>
                  <a:schemeClr val="tx2"/>
                </a:solidFill>
                <a:latin typeface="+mn-ea"/>
              </a:rPr>
              <a:t>공공</a:t>
            </a:r>
            <a:r>
              <a:rPr lang="en-US" altLang="ko-KR" sz="1000" b="1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77" name="오른쪽 화살표 76"/>
          <p:cNvSpPr/>
          <p:nvPr/>
        </p:nvSpPr>
        <p:spPr bwMode="auto">
          <a:xfrm>
            <a:off x="1339850" y="5861050"/>
            <a:ext cx="663575" cy="266700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Crawling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오른쪽 화살표 77"/>
          <p:cNvSpPr/>
          <p:nvPr/>
        </p:nvSpPr>
        <p:spPr bwMode="auto">
          <a:xfrm>
            <a:off x="1328738" y="4083050"/>
            <a:ext cx="665162" cy="266700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anchor="ctr"/>
          <a:lstStyle/>
          <a:p>
            <a:pPr algn="ctr" latinLnBrk="0">
              <a:defRPr/>
            </a:pP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Download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335213" y="5064125"/>
            <a:ext cx="6324600" cy="3143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연계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수집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1189038" y="2536825"/>
            <a:ext cx="193675" cy="8318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800" dirty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sz="800" dirty="0">
                <a:latin typeface="+mn-ea"/>
              </a:rPr>
              <a:t>I</a:t>
            </a:r>
          </a:p>
        </p:txBody>
      </p:sp>
      <p:sp>
        <p:nvSpPr>
          <p:cNvPr id="81" name="모서리가 둥근 직사각형 80"/>
          <p:cNvSpPr/>
          <p:nvPr/>
        </p:nvSpPr>
        <p:spPr bwMode="auto">
          <a:xfrm>
            <a:off x="1157288" y="4368800"/>
            <a:ext cx="225425" cy="73977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800" dirty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sz="800" dirty="0">
                <a:latin typeface="+mn-ea"/>
              </a:rPr>
              <a:t>gent</a:t>
            </a: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1990725" y="2235200"/>
            <a:ext cx="357188" cy="40655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200" b="1" dirty="0" err="1">
                <a:latin typeface="+mn-ea"/>
              </a:rPr>
              <a:t>빅데이터</a:t>
            </a:r>
            <a:endParaRPr lang="en-US" altLang="ko-KR" sz="1200" b="1" dirty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200" b="1" dirty="0">
                <a:latin typeface="+mn-ea"/>
              </a:rPr>
              <a:t>통합</a:t>
            </a:r>
            <a:endParaRPr lang="en-US" altLang="ko-KR" sz="1200" b="1" dirty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200" b="1" dirty="0">
                <a:latin typeface="+mn-ea"/>
              </a:rPr>
              <a:t>연계</a:t>
            </a:r>
            <a:endParaRPr lang="en-US" altLang="ko-KR" sz="1200" b="1" dirty="0">
              <a:latin typeface="+mn-ea"/>
            </a:endParaRPr>
          </a:p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200" b="1" dirty="0">
                <a:latin typeface="+mn-ea"/>
              </a:rPr>
              <a:t>수집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4932363" y="6072188"/>
            <a:ext cx="1079500" cy="309562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b="1" dirty="0">
                <a:latin typeface="+mn-ea"/>
              </a:rPr>
              <a:t>N/W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6049963" y="6072188"/>
            <a:ext cx="1187450" cy="309562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b="1" dirty="0">
                <a:latin typeface="+mn-ea"/>
              </a:rPr>
              <a:t>S/W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4232275" y="3298825"/>
            <a:ext cx="70643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800">
                <a:latin typeface="+mn-ea"/>
              </a:rPr>
              <a:t>텍스트마이닝</a:t>
            </a:r>
            <a:endParaRPr lang="ko-KR" altLang="en-US" sz="800" dirty="0">
              <a:latin typeface="+mn-ea"/>
            </a:endParaRPr>
          </a:p>
        </p:txBody>
      </p:sp>
      <p:sp>
        <p:nvSpPr>
          <p:cNvPr id="86" name="순서도: 다중 문서 85"/>
          <p:cNvSpPr/>
          <p:nvPr/>
        </p:nvSpPr>
        <p:spPr bwMode="auto">
          <a:xfrm>
            <a:off x="327025" y="4300538"/>
            <a:ext cx="763588" cy="65405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>
                <a:solidFill>
                  <a:srgbClr val="000000"/>
                </a:solidFill>
                <a:latin typeface="맑은 고딕"/>
              </a:rPr>
              <a:t>문서</a:t>
            </a:r>
            <a:endParaRPr lang="en-US" altLang="ko-KR" sz="1000">
              <a:solidFill>
                <a:srgbClr val="000000"/>
              </a:solidFill>
              <a:latin typeface="맑은 고딕"/>
            </a:endParaRPr>
          </a:p>
          <a:p>
            <a:pPr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7" name="순서도: 내부 저장소 86"/>
          <p:cNvSpPr/>
          <p:nvPr/>
        </p:nvSpPr>
        <p:spPr bwMode="auto">
          <a:xfrm>
            <a:off x="355600" y="5124450"/>
            <a:ext cx="750888" cy="50800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>
                <a:latin typeface="+mn-ea"/>
              </a:rPr>
              <a:t>포털</a:t>
            </a:r>
            <a:r>
              <a:rPr lang="en-US" altLang="ko-KR" sz="1000">
                <a:latin typeface="+mn-ea"/>
              </a:rPr>
              <a:t>(WEB)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88" name="순서도: 내부 저장소 87"/>
          <p:cNvSpPr/>
          <p:nvPr/>
        </p:nvSpPr>
        <p:spPr bwMode="auto">
          <a:xfrm>
            <a:off x="368300" y="5718175"/>
            <a:ext cx="750888" cy="508000"/>
          </a:xfrm>
          <a:prstGeom prst="flowChartInternalStorage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>
                <a:latin typeface="+mn-ea"/>
              </a:rPr>
              <a:t>SNS</a:t>
            </a:r>
            <a:endParaRPr lang="ko-KR" altLang="en-US" sz="1000" dirty="0">
              <a:latin typeface="+mn-ea"/>
            </a:endParaRPr>
          </a:p>
        </p:txBody>
      </p:sp>
      <p:grpSp>
        <p:nvGrpSpPr>
          <p:cNvPr id="89" name="그룹 166"/>
          <p:cNvGrpSpPr>
            <a:grpSpLocks/>
          </p:cNvGrpSpPr>
          <p:nvPr/>
        </p:nvGrpSpPr>
        <p:grpSpPr bwMode="auto">
          <a:xfrm>
            <a:off x="6116638" y="3052763"/>
            <a:ext cx="2543175" cy="654050"/>
            <a:chOff x="4931874" y="3037480"/>
            <a:chExt cx="1892909" cy="653796"/>
          </a:xfrm>
        </p:grpSpPr>
        <p:sp>
          <p:nvSpPr>
            <p:cNvPr id="90" name="직사각형 89"/>
            <p:cNvSpPr/>
            <p:nvPr/>
          </p:nvSpPr>
          <p:spPr bwMode="auto">
            <a:xfrm>
              <a:off x="4931874" y="3037480"/>
              <a:ext cx="1892909" cy="653796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lIns="36000" tIns="36000" rIns="36000" bIns="36000" anchorCtr="1"/>
            <a:lstStyle/>
            <a:p>
              <a:pPr algn="ctr" latinLnBrk="0">
                <a:spcAft>
                  <a:spcPts val="100"/>
                </a:spcAft>
                <a:buClr>
                  <a:srgbClr val="00BDFA"/>
                </a:buClr>
                <a:defRPr/>
              </a:pPr>
              <a:r>
                <a:rPr lang="ko-KR" altLang="en-US" sz="1050" b="1">
                  <a:solidFill>
                    <a:srgbClr val="363636"/>
                  </a:solidFill>
                  <a:latin typeface="+mn-ea"/>
                </a:rPr>
                <a:t>고급 분석</a:t>
              </a:r>
              <a:endParaRPr lang="ko-KR" altLang="en-US" sz="1050" b="1" dirty="0">
                <a:solidFill>
                  <a:srgbClr val="363636"/>
                </a:solidFill>
                <a:latin typeface="+mn-ea"/>
              </a:endParaRP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4995680" y="3294555"/>
              <a:ext cx="548258" cy="3046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실시간 분석</a:t>
              </a:r>
              <a:endParaRPr lang="en-US" altLang="ko-KR" sz="800" dirty="0">
                <a:latin typeface="+mn-ea"/>
              </a:endParaRPr>
            </a:p>
          </p:txBody>
        </p:sp>
        <p:sp>
          <p:nvSpPr>
            <p:cNvPr id="92" name="직사각형 91"/>
            <p:cNvSpPr/>
            <p:nvPr/>
          </p:nvSpPr>
          <p:spPr bwMode="auto">
            <a:xfrm>
              <a:off x="5594746" y="3294555"/>
              <a:ext cx="536442" cy="3046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머신러닝</a:t>
              </a:r>
              <a:endParaRPr lang="en-US" altLang="ko-KR" sz="800" dirty="0">
                <a:latin typeface="+mn-ea"/>
              </a:endParaRPr>
            </a:p>
          </p:txBody>
        </p:sp>
      </p:grpSp>
      <p:grpSp>
        <p:nvGrpSpPr>
          <p:cNvPr id="93" name="그룹 170"/>
          <p:cNvGrpSpPr>
            <a:grpSpLocks/>
          </p:cNvGrpSpPr>
          <p:nvPr/>
        </p:nvGrpSpPr>
        <p:grpSpPr bwMode="auto">
          <a:xfrm>
            <a:off x="2335213" y="2062163"/>
            <a:ext cx="4462462" cy="654050"/>
            <a:chOff x="4961360" y="3020546"/>
            <a:chExt cx="1892909" cy="653796"/>
          </a:xfrm>
        </p:grpSpPr>
        <p:sp>
          <p:nvSpPr>
            <p:cNvPr id="94" name="직사각형 93"/>
            <p:cNvSpPr/>
            <p:nvPr/>
          </p:nvSpPr>
          <p:spPr bwMode="auto">
            <a:xfrm>
              <a:off x="4961360" y="3020546"/>
              <a:ext cx="1892909" cy="653796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lIns="36000" tIns="36000" rIns="36000" bIns="36000" anchorCtr="1"/>
            <a:lstStyle/>
            <a:p>
              <a:pPr algn="ctr" latinLnBrk="0">
                <a:spcAft>
                  <a:spcPts val="100"/>
                </a:spcAft>
                <a:buClr>
                  <a:srgbClr val="00BDFA"/>
                </a:buClr>
                <a:defRPr/>
              </a:pPr>
              <a:r>
                <a:rPr lang="ko-KR" altLang="en-US" sz="1050" b="1">
                  <a:solidFill>
                    <a:srgbClr val="363636"/>
                  </a:solidFill>
                  <a:latin typeface="+mn-ea"/>
                </a:rPr>
                <a:t>서비스</a:t>
              </a:r>
              <a:endParaRPr lang="ko-KR" altLang="en-US" sz="1050" b="1" dirty="0">
                <a:solidFill>
                  <a:srgbClr val="363636"/>
                </a:solidFill>
                <a:latin typeface="+mn-ea"/>
              </a:endParaRPr>
            </a:p>
          </p:txBody>
        </p:sp>
        <p:sp>
          <p:nvSpPr>
            <p:cNvPr id="95" name="직사각형 94"/>
            <p:cNvSpPr/>
            <p:nvPr/>
          </p:nvSpPr>
          <p:spPr bwMode="auto">
            <a:xfrm>
              <a:off x="5014558" y="3303011"/>
              <a:ext cx="371713" cy="3046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800">
                  <a:latin typeface="+mn-ea"/>
                </a:rPr>
                <a:t>OA, </a:t>
              </a:r>
              <a:r>
                <a:rPr lang="ko-KR" altLang="en-US" sz="800">
                  <a:latin typeface="+mn-ea"/>
                </a:rPr>
                <a:t>보안</a:t>
              </a:r>
              <a:r>
                <a:rPr lang="en-US" altLang="ko-KR" sz="800">
                  <a:latin typeface="+mn-ea"/>
                </a:rPr>
                <a:t>, ...</a:t>
              </a:r>
              <a:endParaRPr lang="en-US" altLang="ko-KR" sz="800" dirty="0">
                <a:latin typeface="+mn-ea"/>
              </a:endParaRPr>
            </a:p>
          </p:txBody>
        </p:sp>
        <p:sp>
          <p:nvSpPr>
            <p:cNvPr id="96" name="직사각형 95"/>
            <p:cNvSpPr/>
            <p:nvPr/>
          </p:nvSpPr>
          <p:spPr bwMode="auto">
            <a:xfrm>
              <a:off x="6324982" y="3303011"/>
              <a:ext cx="480130" cy="3046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외부 서비스 </a:t>
              </a:r>
              <a:r>
                <a:rPr lang="en-US" altLang="ko-KR" sz="800">
                  <a:latin typeface="+mn-ea"/>
                </a:rPr>
                <a:t>A, B, ...</a:t>
              </a:r>
              <a:endParaRPr lang="en-US" altLang="ko-KR" sz="800" dirty="0">
                <a:latin typeface="+mn-ea"/>
              </a:endParaRPr>
            </a:p>
          </p:txBody>
        </p:sp>
      </p:grpSp>
      <p:grpSp>
        <p:nvGrpSpPr>
          <p:cNvPr id="97" name="그룹 176"/>
          <p:cNvGrpSpPr>
            <a:grpSpLocks/>
          </p:cNvGrpSpPr>
          <p:nvPr/>
        </p:nvGrpSpPr>
        <p:grpSpPr bwMode="auto">
          <a:xfrm>
            <a:off x="6862763" y="2060575"/>
            <a:ext cx="1801812" cy="654050"/>
            <a:chOff x="4961360" y="3037480"/>
            <a:chExt cx="1892909" cy="653796"/>
          </a:xfrm>
        </p:grpSpPr>
        <p:sp>
          <p:nvSpPr>
            <p:cNvPr id="98" name="직사각형 97"/>
            <p:cNvSpPr/>
            <p:nvPr/>
          </p:nvSpPr>
          <p:spPr bwMode="auto">
            <a:xfrm>
              <a:off x="4961360" y="3037480"/>
              <a:ext cx="1892909" cy="653796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lIns="36000" tIns="36000" rIns="36000" bIns="36000" anchorCtr="1"/>
            <a:lstStyle/>
            <a:p>
              <a:pPr algn="ctr" latinLnBrk="0">
                <a:spcAft>
                  <a:spcPts val="100"/>
                </a:spcAft>
                <a:buClr>
                  <a:srgbClr val="00BDFA"/>
                </a:buClr>
                <a:defRPr/>
              </a:pPr>
              <a:r>
                <a:rPr lang="ko-KR" altLang="en-US" sz="1050" b="1">
                  <a:solidFill>
                    <a:srgbClr val="363636"/>
                  </a:solidFill>
                  <a:latin typeface="+mn-ea"/>
                </a:rPr>
                <a:t>시각화</a:t>
              </a:r>
              <a:endParaRPr lang="ko-KR" altLang="en-US" sz="1050" b="1" dirty="0">
                <a:solidFill>
                  <a:srgbClr val="363636"/>
                </a:solidFill>
                <a:latin typeface="+mn-ea"/>
              </a:endParaRPr>
            </a:p>
          </p:txBody>
        </p:sp>
        <p:sp>
          <p:nvSpPr>
            <p:cNvPr id="99" name="직사각형 98"/>
            <p:cNvSpPr/>
            <p:nvPr/>
          </p:nvSpPr>
          <p:spPr bwMode="auto">
            <a:xfrm>
              <a:off x="5014728" y="3304076"/>
              <a:ext cx="882245" cy="3046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데이터 시각화</a:t>
              </a:r>
              <a:endParaRPr lang="en-US" altLang="ko-KR" sz="800" dirty="0">
                <a:latin typeface="+mn-ea"/>
              </a:endParaRPr>
            </a:p>
          </p:txBody>
        </p:sp>
        <p:sp>
          <p:nvSpPr>
            <p:cNvPr id="100" name="직사각형 99"/>
            <p:cNvSpPr/>
            <p:nvPr/>
          </p:nvSpPr>
          <p:spPr bwMode="auto">
            <a:xfrm>
              <a:off x="5953678" y="3304076"/>
              <a:ext cx="852227" cy="3046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서비스 시각화</a:t>
              </a:r>
              <a:endParaRPr lang="en-US" altLang="ko-KR" sz="800" dirty="0">
                <a:latin typeface="+mn-ea"/>
              </a:endParaRPr>
            </a:p>
          </p:txBody>
        </p:sp>
      </p:grpSp>
      <p:sp>
        <p:nvSpPr>
          <p:cNvPr id="101" name="직사각형 100"/>
          <p:cNvSpPr/>
          <p:nvPr/>
        </p:nvSpPr>
        <p:spPr bwMode="auto">
          <a:xfrm>
            <a:off x="3403600" y="2341563"/>
            <a:ext cx="101282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800">
                <a:latin typeface="+mn-ea"/>
              </a:rPr>
              <a:t>그룹사 </a:t>
            </a:r>
            <a:r>
              <a:rPr lang="en-US" altLang="ko-KR" sz="800">
                <a:latin typeface="+mn-ea"/>
              </a:rPr>
              <a:t>A, B, ...</a:t>
            </a:r>
            <a:endParaRPr lang="en-US" altLang="ko-KR" sz="800" dirty="0"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4484688" y="2349500"/>
            <a:ext cx="1001712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800">
                <a:latin typeface="+mn-ea"/>
              </a:rPr>
              <a:t>분야 </a:t>
            </a:r>
            <a:r>
              <a:rPr lang="en-US" altLang="ko-KR" sz="800">
                <a:latin typeface="+mn-ea"/>
              </a:rPr>
              <a:t>A, B, ...</a:t>
            </a:r>
            <a:endParaRPr lang="en-US" altLang="ko-KR" sz="800" dirty="0">
              <a:latin typeface="+mn-ea"/>
            </a:endParaRPr>
          </a:p>
        </p:txBody>
      </p:sp>
      <p:pic>
        <p:nvPicPr>
          <p:cNvPr id="103" name="Picture 178" descr="C:\Users\박종기\AppData\Local\Microsoft\Windows\Temporary Internet Files\Content.IE5\0821M6PB\MC90043158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88" y="2454275"/>
            <a:ext cx="5715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" name="그룹 182"/>
          <p:cNvGrpSpPr>
            <a:grpSpLocks/>
          </p:cNvGrpSpPr>
          <p:nvPr/>
        </p:nvGrpSpPr>
        <p:grpSpPr bwMode="auto">
          <a:xfrm>
            <a:off x="7146925" y="4219575"/>
            <a:ext cx="1517650" cy="654050"/>
            <a:chOff x="4961360" y="3037480"/>
            <a:chExt cx="1892909" cy="653796"/>
          </a:xfrm>
        </p:grpSpPr>
        <p:sp>
          <p:nvSpPr>
            <p:cNvPr id="105" name="직사각형 104"/>
            <p:cNvSpPr/>
            <p:nvPr/>
          </p:nvSpPr>
          <p:spPr bwMode="auto">
            <a:xfrm>
              <a:off x="4961360" y="3037480"/>
              <a:ext cx="1892909" cy="653796"/>
            </a:xfrm>
            <a:prstGeom prst="rect">
              <a:avLst/>
            </a:prstGeom>
            <a:pattFill prst="ltDn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p:spPr>
          <p:txBody>
            <a:bodyPr lIns="36000" tIns="36000" rIns="36000" bIns="36000" anchorCtr="1"/>
            <a:lstStyle/>
            <a:p>
              <a:pPr algn="ctr" latinLnBrk="0">
                <a:spcAft>
                  <a:spcPts val="100"/>
                </a:spcAft>
                <a:buClr>
                  <a:srgbClr val="00BDFA"/>
                </a:buClr>
                <a:defRPr/>
              </a:pPr>
              <a:r>
                <a:rPr lang="ko-KR" altLang="en-US" sz="1050" b="1">
                  <a:solidFill>
                    <a:srgbClr val="363636"/>
                  </a:solidFill>
                  <a:latin typeface="+mn-ea"/>
                </a:rPr>
                <a:t>처리</a:t>
              </a:r>
              <a:endParaRPr lang="ko-KR" altLang="en-US" sz="1050" b="1" dirty="0">
                <a:solidFill>
                  <a:srgbClr val="363636"/>
                </a:solidFill>
                <a:latin typeface="+mn-ea"/>
              </a:endParaRPr>
            </a:p>
          </p:txBody>
        </p:sp>
        <p:sp>
          <p:nvSpPr>
            <p:cNvPr id="106" name="직사각형 105"/>
            <p:cNvSpPr/>
            <p:nvPr/>
          </p:nvSpPr>
          <p:spPr bwMode="auto">
            <a:xfrm>
              <a:off x="5014821" y="3304076"/>
              <a:ext cx="714790" cy="3046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800">
                  <a:latin typeface="+mn-ea"/>
                </a:rPr>
                <a:t>배치처리</a:t>
              </a:r>
              <a:endParaRPr lang="en-US" altLang="ko-KR" sz="800" dirty="0">
                <a:latin typeface="+mn-ea"/>
              </a:endParaRPr>
            </a:p>
          </p:txBody>
        </p:sp>
        <p:sp>
          <p:nvSpPr>
            <p:cNvPr id="107" name="직사각형 106"/>
            <p:cNvSpPr/>
            <p:nvPr/>
          </p:nvSpPr>
          <p:spPr bwMode="auto">
            <a:xfrm>
              <a:off x="5769212" y="3300903"/>
              <a:ext cx="481148" cy="3062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lIns="72000" tIns="54000" bIns="36000" anchor="ctr"/>
            <a:lstStyle/>
            <a:p>
              <a:pPr algn="ctr" latinLnBrk="0">
                <a:lnSpc>
                  <a:spcPct val="7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en-US" altLang="ko-KR" sz="800">
                  <a:latin typeface="+mn-ea"/>
                </a:rPr>
                <a:t>CEP</a:t>
              </a:r>
              <a:endParaRPr lang="en-US" altLang="ko-KR" sz="800" dirty="0">
                <a:latin typeface="+mn-ea"/>
              </a:endParaRPr>
            </a:p>
          </p:txBody>
        </p:sp>
      </p:grpSp>
      <p:sp>
        <p:nvSpPr>
          <p:cNvPr id="108" name="직사각형 107"/>
          <p:cNvSpPr/>
          <p:nvPr/>
        </p:nvSpPr>
        <p:spPr bwMode="auto">
          <a:xfrm>
            <a:off x="8212138" y="4483100"/>
            <a:ext cx="417512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800">
                <a:latin typeface="+mn-ea"/>
              </a:rPr>
              <a:t>SQL</a:t>
            </a:r>
            <a:endParaRPr lang="en-US" altLang="ko-KR" sz="800" dirty="0"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7805738" y="3300413"/>
            <a:ext cx="80327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800">
                <a:latin typeface="+mn-ea"/>
              </a:rPr>
              <a:t>예측 분석</a:t>
            </a:r>
            <a:endParaRPr lang="en-US" altLang="ko-KR" sz="800" dirty="0"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5035550" y="3297238"/>
            <a:ext cx="933450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800">
                <a:latin typeface="+mn-ea"/>
              </a:rPr>
              <a:t>소셜네트워크분석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04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"/>
          <p:cNvSpPr>
            <a:spLocks noGrp="1"/>
          </p:cNvSpPr>
          <p:nvPr>
            <p:ph type="title"/>
          </p:nvPr>
        </p:nvSpPr>
        <p:spPr>
          <a:xfrm>
            <a:off x="257478" y="305361"/>
            <a:ext cx="5871860" cy="43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b="1" smtClean="0">
                <a:latin typeface="+mn-ea"/>
                <a:ea typeface="+mn-ea"/>
                <a:cs typeface="JBold" pitchFamily="18" charset="-127"/>
              </a:rPr>
              <a:t>2.</a:t>
            </a:r>
            <a:r>
              <a:rPr lang="ko-KR" altLang="en-US" b="1" smtClean="0">
                <a:latin typeface="+mn-ea"/>
                <a:ea typeface="+mn-ea"/>
                <a:cs typeface="JBold" pitchFamily="18" charset="-127"/>
              </a:rPr>
              <a:t>빅데이터 분석 플랫폼</a:t>
            </a:r>
            <a:endParaRPr lang="ko-KR" altLang="en-US" b="1" dirty="0">
              <a:latin typeface="+mn-ea"/>
              <a:ea typeface="+mn-ea"/>
              <a:cs typeface="JBold" pitchFamily="18" charset="-127"/>
            </a:endParaRPr>
          </a:p>
        </p:txBody>
      </p:sp>
      <p:sp>
        <p:nvSpPr>
          <p:cNvPr id="16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8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93675" y="836613"/>
            <a:ext cx="9540875" cy="1008062"/>
          </a:xfrm>
          <a:prstGeom prst="rect">
            <a:avLst/>
          </a:prstGeom>
        </p:spPr>
        <p:txBody>
          <a:bodyPr/>
          <a:lstStyle>
            <a:lvl1pPr marL="230188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454025" indent="-22383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684213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915988" indent="-231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1146175" indent="-230188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200" smtClean="0">
                <a:ea typeface="굴림" pitchFamily="50" charset="-127"/>
              </a:rPr>
              <a:t>국내 </a:t>
            </a:r>
            <a:r>
              <a:rPr lang="en-US" altLang="ko-KR" sz="1200" smtClean="0">
                <a:ea typeface="굴림" pitchFamily="50" charset="-127"/>
              </a:rPr>
              <a:t>A </a:t>
            </a:r>
            <a:r>
              <a:rPr lang="ko-KR" altLang="en-US" sz="1200" smtClean="0">
                <a:ea typeface="굴림" pitchFamily="50" charset="-127"/>
              </a:rPr>
              <a:t>업체의 빅데이터 아키텍처 및 소프트웨어 구성도</a:t>
            </a:r>
            <a:r>
              <a:rPr lang="en-US" altLang="ko-KR" sz="1200" smtClean="0">
                <a:ea typeface="굴림" pitchFamily="50" charset="-127"/>
              </a:rPr>
              <a:t>(</a:t>
            </a:r>
            <a:r>
              <a:rPr lang="ko-KR" altLang="en-US" sz="1200" smtClean="0">
                <a:ea typeface="굴림" pitchFamily="50" charset="-127"/>
              </a:rPr>
              <a:t>우축의 </a:t>
            </a:r>
            <a:r>
              <a:rPr lang="en-US" altLang="ko-KR" sz="1200" smtClean="0">
                <a:ea typeface="굴림" pitchFamily="50" charset="-127"/>
              </a:rPr>
              <a:t>S/W</a:t>
            </a:r>
            <a:r>
              <a:rPr lang="ko-KR" altLang="en-US" sz="1200" smtClean="0">
                <a:ea typeface="굴림" pitchFamily="50" charset="-127"/>
              </a:rPr>
              <a:t>는 오픈소스 위주로만 표시함</a:t>
            </a:r>
            <a:r>
              <a:rPr lang="en-US" altLang="ko-KR" sz="1200" smtClean="0">
                <a:ea typeface="굴림" pitchFamily="50" charset="-127"/>
              </a:rPr>
              <a:t>)</a:t>
            </a:r>
            <a:endParaRPr lang="ko-KR" altLang="en-US" sz="1200" smtClean="0">
              <a:ea typeface="굴림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46063" y="1357313"/>
            <a:ext cx="1079500" cy="414337"/>
          </a:xfrm>
          <a:prstGeom prst="roundRect">
            <a:avLst>
              <a:gd name="adj" fmla="val 0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 latinLnBrk="0">
              <a:defRPr/>
            </a:pPr>
            <a:r>
              <a:rPr lang="ko-KR" altLang="en-US" sz="1400" b="1">
                <a:solidFill>
                  <a:schemeClr val="tx1"/>
                </a:solidFill>
                <a:latin typeface="+mn-ea"/>
              </a:rPr>
              <a:t>데이터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46063" y="1782763"/>
            <a:ext cx="1079500" cy="406558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lang="ko-KR" altLang="en-US" sz="1100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219325" y="1268413"/>
            <a:ext cx="7192963" cy="2682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웹 서비스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227263" y="2116138"/>
            <a:ext cx="7191375" cy="2809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ko-KR" altLang="en-US" sz="1400" b="1" err="1">
                <a:solidFill>
                  <a:schemeClr val="tx1"/>
                </a:solidFill>
                <a:latin typeface="+mn-ea"/>
              </a:rPr>
              <a:t>빅데이터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  분석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197100" y="3230563"/>
            <a:ext cx="7191375" cy="2984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ko-KR" altLang="en-US" sz="1400" b="1" err="1">
                <a:solidFill>
                  <a:schemeClr val="tx1"/>
                </a:solidFill>
                <a:latin typeface="+mn-ea"/>
              </a:rPr>
              <a:t>빅데이터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 저장 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 처리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197100" y="5299075"/>
            <a:ext cx="7191375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빅데이터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 인프라</a:t>
            </a:r>
          </a:p>
        </p:txBody>
      </p:sp>
      <p:sp>
        <p:nvSpPr>
          <p:cNvPr id="12" name="오른쪽 화살표 11"/>
          <p:cNvSpPr/>
          <p:nvPr/>
        </p:nvSpPr>
        <p:spPr bwMode="auto">
          <a:xfrm>
            <a:off x="1546225" y="3378200"/>
            <a:ext cx="481013" cy="266700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anchor="ctr"/>
          <a:lstStyle/>
          <a:p>
            <a:pPr algn="ctr" latinLnBrk="0">
              <a:defRPr/>
            </a:pP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227263" y="1611313"/>
            <a:ext cx="4459287" cy="4508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50" b="1">
                <a:latin typeface="+mn-ea"/>
              </a:rPr>
              <a:t>빅데이터 분석가 및 고객을 위한 통합 분석 웹 인터페이스</a:t>
            </a:r>
            <a:endParaRPr lang="en-US" altLang="ko-KR" sz="1050" b="1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255838" y="2501900"/>
            <a:ext cx="2468562" cy="67310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lIns="36000" tIns="36000" rIns="36000" bIns="36000" anchorCtr="1"/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  <a:defRPr/>
            </a:pPr>
            <a:r>
              <a:rPr lang="ko-KR" altLang="en-US" sz="1050" b="1" dirty="0">
                <a:latin typeface="+mn-ea"/>
              </a:rPr>
              <a:t>통계</a:t>
            </a:r>
            <a:r>
              <a:rPr lang="en-US" altLang="ko-KR" sz="1050" b="1" dirty="0">
                <a:latin typeface="+mn-ea"/>
              </a:rPr>
              <a:t>/</a:t>
            </a:r>
            <a:r>
              <a:rPr lang="ko-KR" altLang="en-US" sz="1050" b="1" dirty="0">
                <a:latin typeface="+mn-ea"/>
              </a:rPr>
              <a:t>분석</a:t>
            </a:r>
            <a:r>
              <a:rPr lang="en-US" altLang="ko-KR" sz="1050" b="1" dirty="0">
                <a:latin typeface="+mn-ea"/>
              </a:rPr>
              <a:t>/</a:t>
            </a:r>
            <a:r>
              <a:rPr lang="ko-KR" altLang="en-US" sz="1050" b="1" dirty="0" err="1">
                <a:latin typeface="+mn-ea"/>
              </a:rPr>
              <a:t>마이닝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794250" y="2501900"/>
            <a:ext cx="1866900" cy="666750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lIns="36000" tIns="36000" rIns="36000" bIns="36000" anchorCtr="1"/>
          <a:lstStyle/>
          <a:p>
            <a:pPr algn="ctr" latinLnBrk="0">
              <a:spcAft>
                <a:spcPts val="100"/>
              </a:spcAft>
              <a:buClr>
                <a:srgbClr val="00BDFA"/>
              </a:buClr>
              <a:defRPr/>
            </a:pPr>
            <a:r>
              <a:rPr lang="ko-KR" altLang="en-US" sz="1050" b="1">
                <a:latin typeface="+mn-ea"/>
              </a:rPr>
              <a:t>비정형 </a:t>
            </a:r>
            <a:r>
              <a:rPr lang="ko-KR" altLang="en-US" sz="1050" b="1" dirty="0">
                <a:latin typeface="+mn-ea"/>
              </a:rPr>
              <a:t>분석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2314575" y="2781300"/>
            <a:ext cx="75882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>
                <a:latin typeface="+mn-ea"/>
              </a:rPr>
              <a:t>통계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분석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3101975" y="2781300"/>
            <a:ext cx="819150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900" dirty="0" err="1">
                <a:latin typeface="+mn-ea"/>
              </a:rPr>
              <a:t>데이터마이닝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857750" y="2781300"/>
            <a:ext cx="757238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dirty="0">
                <a:latin typeface="+mn-ea"/>
              </a:rPr>
              <a:t>배치 분석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662613" y="2781300"/>
            <a:ext cx="963612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72000" tIns="54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>
                <a:latin typeface="+mn-ea"/>
              </a:rPr>
              <a:t>텍스트 분석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1" name="순서도: 추출 20"/>
          <p:cNvSpPr/>
          <p:nvPr/>
        </p:nvSpPr>
        <p:spPr bwMode="auto">
          <a:xfrm>
            <a:off x="2322513" y="4932363"/>
            <a:ext cx="1066800" cy="331787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anchor="b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latin typeface="+mn-ea"/>
              </a:rPr>
              <a:t>추출</a:t>
            </a:r>
          </a:p>
        </p:txBody>
      </p:sp>
      <p:sp>
        <p:nvSpPr>
          <p:cNvPr id="22" name="순서도: 추출 21"/>
          <p:cNvSpPr/>
          <p:nvPr/>
        </p:nvSpPr>
        <p:spPr bwMode="auto">
          <a:xfrm>
            <a:off x="3438525" y="4932363"/>
            <a:ext cx="1066800" cy="331787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anchor="b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latin typeface="+mn-ea"/>
              </a:rPr>
              <a:t>전송</a:t>
            </a:r>
          </a:p>
        </p:txBody>
      </p:sp>
      <p:sp>
        <p:nvSpPr>
          <p:cNvPr id="23" name="순서도: 추출 22"/>
          <p:cNvSpPr/>
          <p:nvPr/>
        </p:nvSpPr>
        <p:spPr bwMode="auto">
          <a:xfrm>
            <a:off x="4565650" y="4932363"/>
            <a:ext cx="1066800" cy="331787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anchor="b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latin typeface="+mn-ea"/>
              </a:rPr>
              <a:t>변환</a:t>
            </a:r>
          </a:p>
        </p:txBody>
      </p:sp>
      <p:sp>
        <p:nvSpPr>
          <p:cNvPr id="24" name="순서도: 추출 23"/>
          <p:cNvSpPr/>
          <p:nvPr/>
        </p:nvSpPr>
        <p:spPr bwMode="auto">
          <a:xfrm>
            <a:off x="5681663" y="4932363"/>
            <a:ext cx="1066800" cy="331787"/>
          </a:xfrm>
          <a:prstGeom prst="flowChartExtract">
            <a:avLst/>
          </a:prstGeom>
          <a:solidFill>
            <a:srgbClr val="868686">
              <a:alpha val="10196"/>
            </a:srgbClr>
          </a:solidFill>
          <a:ln w="6350" algn="ctr">
            <a:solidFill>
              <a:schemeClr val="bg1">
                <a:lumMod val="8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lIns="0" rIns="0" anchor="b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latin typeface="+mn-ea"/>
              </a:rPr>
              <a:t>저장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2298700" y="5672138"/>
            <a:ext cx="844550" cy="315912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latin typeface="+mn-ea"/>
              </a:rPr>
              <a:t>통합보안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3201988" y="5672138"/>
            <a:ext cx="817562" cy="315912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b="1" dirty="0">
                <a:latin typeface="+mn-ea"/>
              </a:rPr>
              <a:t>H/W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5842000" y="5672138"/>
            <a:ext cx="873125" cy="315912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latin typeface="+mn-ea"/>
              </a:rPr>
              <a:t>인증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2227263" y="4392613"/>
            <a:ext cx="1384300" cy="219075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b="1">
                <a:latin typeface="+mn-ea"/>
              </a:rPr>
              <a:t>RDBMS/MPP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668713" y="4392613"/>
            <a:ext cx="1662112" cy="219075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b="1">
                <a:latin typeface="+mn-ea"/>
              </a:rPr>
              <a:t>NoSQL/In-Memory DB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5389563" y="4392613"/>
            <a:ext cx="1271587" cy="219075"/>
          </a:xfrm>
          <a:prstGeom prst="rect">
            <a:avLst/>
          </a:prstGeom>
          <a:solidFill>
            <a:srgbClr val="D7D7D7"/>
          </a:solidFill>
          <a:ln w="6350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 b="1" dirty="0">
                <a:latin typeface="+mn-ea"/>
              </a:rPr>
              <a:t>분산파일시스템</a:t>
            </a:r>
          </a:p>
        </p:txBody>
      </p:sp>
      <p:grpSp>
        <p:nvGrpSpPr>
          <p:cNvPr id="32" name="그룹 63"/>
          <p:cNvGrpSpPr/>
          <p:nvPr/>
        </p:nvGrpSpPr>
        <p:grpSpPr>
          <a:xfrm>
            <a:off x="2298504" y="3568494"/>
            <a:ext cx="1041091" cy="802576"/>
            <a:chOff x="2354477" y="37318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33" name="직사각형 32"/>
            <p:cNvSpPr/>
            <p:nvPr/>
          </p:nvSpPr>
          <p:spPr bwMode="auto">
            <a:xfrm>
              <a:off x="2354477" y="38651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34" name="타원 33"/>
            <p:cNvSpPr/>
            <p:nvPr/>
          </p:nvSpPr>
          <p:spPr bwMode="auto">
            <a:xfrm>
              <a:off x="2354477" y="42037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2354477" y="37318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900" b="1" dirty="0">
                  <a:latin typeface="+mn-ea"/>
                </a:rPr>
                <a:t>형태</a:t>
              </a:r>
            </a:p>
          </p:txBody>
        </p:sp>
        <p:sp>
          <p:nvSpPr>
            <p:cNvPr id="36" name="원통 35"/>
            <p:cNvSpPr/>
            <p:nvPr/>
          </p:nvSpPr>
          <p:spPr bwMode="auto">
            <a:xfrm>
              <a:off x="2487022" y="40045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latin typeface="+mn-ea"/>
                </a:rPr>
                <a:t>정형</a:t>
              </a:r>
              <a:r>
                <a:rPr lang="en-US" altLang="ko-KR" sz="800" b="1" dirty="0">
                  <a:latin typeface="+mn-ea"/>
                </a:rPr>
                <a:t>/</a:t>
              </a:r>
              <a:r>
                <a:rPr lang="ko-KR" altLang="en-US" sz="800" b="1" dirty="0" err="1">
                  <a:latin typeface="+mn-ea"/>
                </a:rPr>
                <a:t>준정형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37" name="원통 36"/>
            <p:cNvSpPr/>
            <p:nvPr/>
          </p:nvSpPr>
          <p:spPr bwMode="auto">
            <a:xfrm>
              <a:off x="2480753" y="42770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latin typeface="+mn-ea"/>
                </a:rPr>
                <a:t>비정형</a:t>
              </a:r>
            </a:p>
          </p:txBody>
        </p:sp>
      </p:grpSp>
      <p:grpSp>
        <p:nvGrpSpPr>
          <p:cNvPr id="38" name="그룹 69"/>
          <p:cNvGrpSpPr/>
          <p:nvPr/>
        </p:nvGrpSpPr>
        <p:grpSpPr>
          <a:xfrm>
            <a:off x="3382195" y="3573864"/>
            <a:ext cx="1041091" cy="802576"/>
            <a:chOff x="3475468" y="3704214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39" name="직사각형 38"/>
            <p:cNvSpPr/>
            <p:nvPr/>
          </p:nvSpPr>
          <p:spPr bwMode="auto">
            <a:xfrm>
              <a:off x="3475468" y="3837555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40" name="타원 39"/>
            <p:cNvSpPr/>
            <p:nvPr/>
          </p:nvSpPr>
          <p:spPr bwMode="auto">
            <a:xfrm>
              <a:off x="3475468" y="417616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3475468" y="370421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900" b="1" dirty="0">
                  <a:latin typeface="+mn-ea"/>
                </a:rPr>
                <a:t>구분</a:t>
              </a:r>
            </a:p>
          </p:txBody>
        </p:sp>
        <p:sp>
          <p:nvSpPr>
            <p:cNvPr id="42" name="원통 41"/>
            <p:cNvSpPr/>
            <p:nvPr/>
          </p:nvSpPr>
          <p:spPr bwMode="auto">
            <a:xfrm>
              <a:off x="3604878" y="3976960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>
                  <a:latin typeface="+mn-ea"/>
                </a:rPr>
                <a:t>내부 </a:t>
              </a:r>
              <a:r>
                <a:rPr lang="en-US" altLang="ko-KR" sz="800" b="1" dirty="0">
                  <a:latin typeface="+mn-ea"/>
                </a:rPr>
                <a:t>DB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43" name="원통 42"/>
            <p:cNvSpPr/>
            <p:nvPr/>
          </p:nvSpPr>
          <p:spPr bwMode="auto">
            <a:xfrm>
              <a:off x="3604878" y="4249475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>
                  <a:latin typeface="+mn-ea"/>
                </a:rPr>
                <a:t>외부</a:t>
              </a:r>
              <a:r>
                <a:rPr lang="en-US" altLang="ko-KR" sz="800" b="1">
                  <a:latin typeface="+mn-ea"/>
                </a:rPr>
                <a:t>/SNS</a:t>
              </a:r>
              <a:endParaRPr lang="ko-KR" altLang="en-US" sz="800" b="1" dirty="0">
                <a:latin typeface="+mn-ea"/>
              </a:endParaRPr>
            </a:p>
          </p:txBody>
        </p:sp>
      </p:grpSp>
      <p:grpSp>
        <p:nvGrpSpPr>
          <p:cNvPr id="44" name="그룹 37897"/>
          <p:cNvGrpSpPr/>
          <p:nvPr/>
        </p:nvGrpSpPr>
        <p:grpSpPr>
          <a:xfrm>
            <a:off x="4484420" y="3568056"/>
            <a:ext cx="1041091" cy="802576"/>
            <a:chOff x="-1203684" y="4004560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45" name="직사각형 44"/>
            <p:cNvSpPr/>
            <p:nvPr/>
          </p:nvSpPr>
          <p:spPr bwMode="auto">
            <a:xfrm>
              <a:off x="-1203684" y="4137901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46" name="타원 45"/>
            <p:cNvSpPr/>
            <p:nvPr/>
          </p:nvSpPr>
          <p:spPr bwMode="auto">
            <a:xfrm>
              <a:off x="-1203684" y="4476515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-1203684" y="4004560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900" b="1" dirty="0">
                  <a:latin typeface="+mn-ea"/>
                </a:rPr>
                <a:t>데이터 원본</a:t>
              </a:r>
              <a:r>
                <a:rPr lang="en-US" altLang="ko-KR" sz="900" b="1" dirty="0">
                  <a:latin typeface="+mn-ea"/>
                </a:rPr>
                <a:t>DB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48" name="원통 47"/>
            <p:cNvSpPr/>
            <p:nvPr/>
          </p:nvSpPr>
          <p:spPr bwMode="auto">
            <a:xfrm>
              <a:off x="-1074274" y="4277306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>
                  <a:latin typeface="+mn-ea"/>
                </a:rPr>
                <a:t>기초데이터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49" name="원통 48"/>
            <p:cNvSpPr/>
            <p:nvPr/>
          </p:nvSpPr>
          <p:spPr bwMode="auto">
            <a:xfrm>
              <a:off x="-1074274" y="4549821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>
                  <a:latin typeface="+mn-ea"/>
                </a:rPr>
                <a:t>기초데이터</a:t>
              </a:r>
              <a:endParaRPr lang="ko-KR" altLang="en-US" sz="800" b="1" dirty="0">
                <a:latin typeface="+mn-ea"/>
              </a:endParaRPr>
            </a:p>
          </p:txBody>
        </p:sp>
      </p:grpSp>
      <p:grpSp>
        <p:nvGrpSpPr>
          <p:cNvPr id="50" name="그룹 37898"/>
          <p:cNvGrpSpPr/>
          <p:nvPr/>
        </p:nvGrpSpPr>
        <p:grpSpPr>
          <a:xfrm>
            <a:off x="5617023" y="3568056"/>
            <a:ext cx="1041091" cy="802576"/>
            <a:chOff x="-1251825" y="5154139"/>
            <a:chExt cx="972000" cy="756000"/>
          </a:xfrm>
          <a:solidFill>
            <a:schemeClr val="bg1">
              <a:lumMod val="95000"/>
            </a:schemeClr>
          </a:solidFill>
        </p:grpSpPr>
        <p:sp>
          <p:nvSpPr>
            <p:cNvPr id="51" name="직사각형 50"/>
            <p:cNvSpPr/>
            <p:nvPr/>
          </p:nvSpPr>
          <p:spPr bwMode="auto">
            <a:xfrm>
              <a:off x="-1251825" y="5287480"/>
              <a:ext cx="972000" cy="509982"/>
            </a:xfrm>
            <a:prstGeom prst="rect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52" name="타원 51"/>
            <p:cNvSpPr/>
            <p:nvPr/>
          </p:nvSpPr>
          <p:spPr bwMode="auto">
            <a:xfrm>
              <a:off x="-1251825" y="5626094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12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ko-KR" altLang="en-US" sz="900" dirty="0">
                <a:latin typeface="+mn-ea"/>
              </a:endParaRPr>
            </a:p>
          </p:txBody>
        </p:sp>
        <p:sp>
          <p:nvSpPr>
            <p:cNvPr id="53" name="타원 52"/>
            <p:cNvSpPr/>
            <p:nvPr/>
          </p:nvSpPr>
          <p:spPr bwMode="auto">
            <a:xfrm>
              <a:off x="-1251825" y="5154139"/>
              <a:ext cx="972000" cy="284045"/>
            </a:xfrm>
            <a:prstGeom prst="ellipse">
              <a:avLst/>
            </a:prstGeom>
            <a:grpFill/>
            <a:ln w="6350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 latinLnBrk="0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900" b="1" dirty="0">
                  <a:latin typeface="+mn-ea"/>
                </a:rPr>
                <a:t>분석</a:t>
              </a:r>
              <a:endParaRPr lang="en-US" altLang="ko-KR" sz="900" b="1" dirty="0">
                <a:latin typeface="+mn-ea"/>
              </a:endParaRPr>
            </a:p>
            <a:p>
              <a:pPr algn="ctr" latinLnBrk="0">
                <a:lnSpc>
                  <a:spcPct val="8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r>
                <a:rPr lang="ko-KR" altLang="en-US" sz="900" b="1" dirty="0">
                  <a:latin typeface="+mn-ea"/>
                </a:rPr>
                <a:t>결과</a:t>
              </a:r>
              <a:r>
                <a:rPr lang="en-US" altLang="ko-KR" sz="900" b="1" dirty="0">
                  <a:latin typeface="+mn-ea"/>
                </a:rPr>
                <a:t>DB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54" name="원통 53"/>
            <p:cNvSpPr/>
            <p:nvPr/>
          </p:nvSpPr>
          <p:spPr bwMode="auto">
            <a:xfrm>
              <a:off x="-1122415" y="5426885"/>
              <a:ext cx="706909" cy="2229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latin typeface="+mn-ea"/>
                </a:rPr>
                <a:t>결과데이터</a:t>
              </a:r>
            </a:p>
          </p:txBody>
        </p:sp>
        <p:sp>
          <p:nvSpPr>
            <p:cNvPr id="55" name="원통 54"/>
            <p:cNvSpPr/>
            <p:nvPr/>
          </p:nvSpPr>
          <p:spPr bwMode="auto">
            <a:xfrm>
              <a:off x="-1122415" y="5699400"/>
              <a:ext cx="706909" cy="1800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lIns="0" rIns="0" anchor="ctr"/>
            <a:lstStyle/>
            <a:p>
              <a:pPr algn="ctr" latinLnBrk="0">
                <a:spcBef>
                  <a:spcPts val="20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latin typeface="+mn-ea"/>
                </a:rPr>
                <a:t>결과데이터</a:t>
              </a:r>
            </a:p>
          </p:txBody>
        </p:sp>
      </p:grpSp>
      <p:sp>
        <p:nvSpPr>
          <p:cNvPr id="56" name="원통 55"/>
          <p:cNvSpPr/>
          <p:nvPr/>
        </p:nvSpPr>
        <p:spPr bwMode="auto">
          <a:xfrm>
            <a:off x="307975" y="1841500"/>
            <a:ext cx="798513" cy="511175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ko-KR" sz="1000" b="1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원통 56"/>
          <p:cNvSpPr/>
          <p:nvPr/>
        </p:nvSpPr>
        <p:spPr bwMode="auto">
          <a:xfrm>
            <a:off x="307975" y="2514600"/>
            <a:ext cx="798513" cy="511175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ko-KR" sz="1000" b="1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8" name="오른쪽 화살표 57"/>
          <p:cNvSpPr/>
          <p:nvPr/>
        </p:nvSpPr>
        <p:spPr bwMode="auto">
          <a:xfrm>
            <a:off x="1546225" y="2852738"/>
            <a:ext cx="481013" cy="266700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anchor="ctr"/>
          <a:lstStyle/>
          <a:p>
            <a:pPr algn="ctr" latinLnBrk="0">
              <a:defRPr/>
            </a:pP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오른쪽 화살표 58"/>
          <p:cNvSpPr/>
          <p:nvPr/>
        </p:nvSpPr>
        <p:spPr bwMode="auto">
          <a:xfrm>
            <a:off x="1536700" y="3927475"/>
            <a:ext cx="481013" cy="268288"/>
          </a:xfrm>
          <a:prstGeom prst="rightArrow">
            <a:avLst/>
          </a:prstGeom>
          <a:solidFill>
            <a:srgbClr val="DDDDDD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000" rIns="0" anchor="ctr"/>
          <a:lstStyle/>
          <a:p>
            <a:pPr algn="ctr" latinLnBrk="0">
              <a:defRPr/>
            </a:pP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원통 59"/>
          <p:cNvSpPr/>
          <p:nvPr/>
        </p:nvSpPr>
        <p:spPr bwMode="auto">
          <a:xfrm>
            <a:off x="304800" y="3195638"/>
            <a:ext cx="796925" cy="51276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lIns="0" rIns="0" anchor="ctr"/>
          <a:lstStyle/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ko-KR" sz="1000" b="1">
                <a:solidFill>
                  <a:schemeClr val="tx2"/>
                </a:solidFill>
                <a:latin typeface="+mn-ea"/>
              </a:rPr>
              <a:t>DB</a:t>
            </a:r>
            <a:endParaRPr lang="ko-KR" altLang="en-US" sz="1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197100" y="4611688"/>
            <a:ext cx="7191375" cy="3143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ko-KR" altLang="en-US" sz="1400" b="1" err="1">
                <a:solidFill>
                  <a:schemeClr val="tx1"/>
                </a:solidFill>
                <a:latin typeface="+mn-ea"/>
              </a:rPr>
              <a:t>빅데이터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  연계 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수집 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1208088" y="2420938"/>
            <a:ext cx="193675" cy="83343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800" dirty="0">
                <a:latin typeface="+mn-ea"/>
              </a:rPr>
              <a:t>AP</a:t>
            </a: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sz="800" dirty="0">
                <a:latin typeface="+mn-ea"/>
              </a:rPr>
              <a:t>I</a:t>
            </a:r>
          </a:p>
        </p:txBody>
      </p:sp>
      <p:sp>
        <p:nvSpPr>
          <p:cNvPr id="63" name="모서리가 둥근 직사각형 62"/>
          <p:cNvSpPr/>
          <p:nvPr/>
        </p:nvSpPr>
        <p:spPr bwMode="auto">
          <a:xfrm>
            <a:off x="1198563" y="4416425"/>
            <a:ext cx="225425" cy="74136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90000"/>
              </a:lnSpc>
              <a:defRPr/>
            </a:pPr>
            <a:r>
              <a:rPr lang="en-US" altLang="ko-KR" sz="800" dirty="0">
                <a:latin typeface="+mn-ea"/>
              </a:rPr>
              <a:t>A</a:t>
            </a:r>
          </a:p>
          <a:p>
            <a:pPr algn="ctr" latinLnBrk="0">
              <a:lnSpc>
                <a:spcPct val="90000"/>
              </a:lnSpc>
              <a:defRPr/>
            </a:pPr>
            <a:r>
              <a:rPr lang="en-US" altLang="ko-KR" sz="800" dirty="0">
                <a:latin typeface="+mn-ea"/>
              </a:rPr>
              <a:t>gent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4076700" y="5676900"/>
            <a:ext cx="746125" cy="311150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b="1" dirty="0">
                <a:latin typeface="+mn-ea"/>
              </a:rPr>
              <a:t>N/W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4903788" y="5676900"/>
            <a:ext cx="820737" cy="311150"/>
          </a:xfrm>
          <a:prstGeom prst="rect">
            <a:avLst/>
          </a:prstGeom>
          <a:solidFill>
            <a:srgbClr val="D7D7D7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1000" b="1" dirty="0">
                <a:latin typeface="+mn-ea"/>
              </a:rPr>
              <a:t>S/W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3944938" y="2781300"/>
            <a:ext cx="704850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36000" tIns="54000" rIns="36000" bIns="36000" anchor="ctr"/>
          <a:lstStyle/>
          <a:p>
            <a:pPr algn="ctr" latinLnBrk="0">
              <a:lnSpc>
                <a:spcPct val="7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altLang="ko-KR" sz="900">
                <a:latin typeface="+mn-ea"/>
              </a:rPr>
              <a:t>SNA</a:t>
            </a:r>
            <a:endParaRPr lang="ko-KR" altLang="en-US" sz="900" dirty="0">
              <a:latin typeface="+mn-ea"/>
            </a:endParaRPr>
          </a:p>
        </p:txBody>
      </p:sp>
      <p:sp>
        <p:nvSpPr>
          <p:cNvPr id="67" name="순서도: 다중 문서 66"/>
          <p:cNvSpPr/>
          <p:nvPr/>
        </p:nvSpPr>
        <p:spPr bwMode="auto">
          <a:xfrm>
            <a:off x="344488" y="4113213"/>
            <a:ext cx="762000" cy="655637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>
                <a:solidFill>
                  <a:srgbClr val="000000"/>
                </a:solidFill>
                <a:latin typeface="맑은 고딕"/>
              </a:rPr>
              <a:t>파일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순서도: 다중 문서 67"/>
          <p:cNvSpPr/>
          <p:nvPr/>
        </p:nvSpPr>
        <p:spPr bwMode="auto">
          <a:xfrm>
            <a:off x="360363" y="4916488"/>
            <a:ext cx="763587" cy="654050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latinLnBrk="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ko-KR" altLang="en-US" sz="1000">
                <a:solidFill>
                  <a:srgbClr val="000000"/>
                </a:solidFill>
                <a:latin typeface="맑은 고딕"/>
              </a:rPr>
              <a:t>로그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035800" y="5653088"/>
            <a:ext cx="1090613" cy="3651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  <a:latin typeface="+mn-ea"/>
              </a:rPr>
              <a:t>클라우드</a:t>
            </a:r>
            <a:endParaRPr lang="en-US" altLang="ko-KR" sz="1000" b="1"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b="1">
                <a:solidFill>
                  <a:schemeClr val="tx1"/>
                </a:solidFill>
                <a:latin typeface="+mn-ea"/>
              </a:rPr>
              <a:t>오픈스택</a:t>
            </a:r>
            <a:r>
              <a:rPr lang="en-US" altLang="ko-KR" sz="1000" b="1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8267700" y="5654675"/>
            <a:ext cx="1050925" cy="3651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  <a:latin typeface="+mn-ea"/>
              </a:rPr>
              <a:t>클러스터</a:t>
            </a:r>
            <a:endParaRPr lang="en-US" altLang="ko-KR" sz="1000" b="1">
              <a:solidFill>
                <a:schemeClr val="tx1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  <a:latin typeface="+mn-ea"/>
              </a:rPr>
              <a:t>매니저</a:t>
            </a:r>
            <a:r>
              <a:rPr lang="en-US" altLang="ko-KR" sz="1000" b="1">
                <a:solidFill>
                  <a:schemeClr val="tx1"/>
                </a:solidFill>
                <a:latin typeface="+mn-ea"/>
              </a:rPr>
              <a:t>(CDH)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046913" y="5018088"/>
            <a:ext cx="1092200" cy="1984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Flume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8278813" y="5019675"/>
            <a:ext cx="1052512" cy="1984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Sqoop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7046913" y="3967163"/>
            <a:ext cx="1092200" cy="2190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HDFS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8278813" y="3968750"/>
            <a:ext cx="1052512" cy="2190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MapReduce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7035800" y="3643313"/>
            <a:ext cx="1090613" cy="2206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Tajo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8267700" y="3644900"/>
            <a:ext cx="1050925" cy="2206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Hive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580313" y="4292600"/>
            <a:ext cx="1092200" cy="2206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YARN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7042150" y="2871788"/>
            <a:ext cx="1090613" cy="2190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Spark, Pig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274050" y="2873375"/>
            <a:ext cx="1052513" cy="2190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Mahout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031038" y="2549525"/>
            <a:ext cx="1090612" cy="2190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R,RHadoop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262938" y="2551113"/>
            <a:ext cx="1050925" cy="21907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S4, Storm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7046913" y="1646238"/>
            <a:ext cx="1074737" cy="3651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 b="1">
                <a:solidFill>
                  <a:schemeClr val="tx1"/>
                </a:solidFill>
                <a:latin typeface="+mn-ea"/>
              </a:rPr>
              <a:t>웹</a:t>
            </a:r>
            <a:r>
              <a:rPr lang="en-US" altLang="ko-KR" sz="10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 b="1">
                <a:solidFill>
                  <a:schemeClr val="tx1"/>
                </a:solidFill>
                <a:latin typeface="+mn-ea"/>
              </a:rPr>
              <a:t>모바일 </a:t>
            </a:r>
            <a:r>
              <a:rPr lang="en-US" altLang="ko-KR" sz="1000" b="1">
                <a:solidFill>
                  <a:schemeClr val="tx1"/>
                </a:solidFill>
                <a:latin typeface="+mn-ea"/>
              </a:rPr>
              <a:t>WAS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281988" y="1646238"/>
            <a:ext cx="1076325" cy="3651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  <a:latin typeface="+mn-ea"/>
              </a:rPr>
              <a:t>D3.js</a:t>
            </a:r>
            <a:endParaRPr lang="ko-KR" altLang="en-US" sz="1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0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2"/>
          <p:cNvSpPr>
            <a:spLocks noGrp="1"/>
          </p:cNvSpPr>
          <p:nvPr>
            <p:ph type="sldNum" sz="quarter" idx="11"/>
          </p:nvPr>
        </p:nvSpPr>
        <p:spPr>
          <a:xfrm>
            <a:off x="7594600" y="6576236"/>
            <a:ext cx="2311400" cy="212725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/</a:t>
            </a:r>
            <a:r>
              <a:rPr lang="en-US" dirty="0" smtClean="0"/>
              <a:t> </a:t>
            </a:r>
            <a:fld id="{BD009CB1-CD95-8244-A750-7E7B63629FF5}" type="slidenum">
              <a:rPr lang="en-US" smtClean="0"/>
              <a:pPr algn="r">
                <a:defRPr/>
              </a:pPr>
              <a:t>9</a:t>
            </a:fld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684235" y="1243849"/>
            <a:ext cx="5706862" cy="33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46088" lvl="0" indent="-446088" eaLnBrk="0" hangingPunct="0">
              <a:spcBef>
                <a:spcPts val="600"/>
              </a:spcBef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   </a:t>
            </a: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>Session 2</a:t>
            </a: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  <a:t/>
            </a:r>
            <a:b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JBold" pitchFamily="18" charset="-127"/>
              </a:rPr>
            </a:b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JBold" pitchFamily="18" charset="-127"/>
              </a:rPr>
              <a:t>빅데이터 처리 및 분석 기술</a:t>
            </a:r>
            <a:endParaRPr kumimoji="0" lang="en-US" altLang="ko-K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ea"/>
              <a:ea typeface="+mj-ea"/>
              <a:cs typeface="J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1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6350">
          <a:solidFill>
            <a:schemeClr val="tx1"/>
          </a:solidFill>
          <a:round/>
          <a:headEnd/>
          <a:tailEnd type="triangle" w="med" len="med"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 lIns="88642" tIns="0" rIns="88642" bIns="0" anchor="ctr"/>
      <a:lstStyle>
        <a:defPPr>
          <a:defRPr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  <a:cs typeface="JBold" pitchFamily="18" charset="-127"/>
          </a:defRPr>
        </a:defPPr>
      </a:lstStyle>
    </a:spDef>
    <a:lnDef>
      <a:spPr>
        <a:ln w="9525"/>
        <a:effectLst>
          <a:outerShdw blurRad="40000" sx="1000" sy="1000" rotWithShape="0">
            <a:srgbClr val="000000"/>
          </a:outerShdw>
        </a:effectLst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18850</TotalTime>
  <Words>3144</Words>
  <Application>Microsoft Office PowerPoint</Application>
  <PresentationFormat>A4 용지(210x297mm)</PresentationFormat>
  <Paragraphs>918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Theme</vt:lpstr>
      <vt:lpstr>빅데이터와 IT기술</vt:lpstr>
      <vt:lpstr>1. 빅데이터 처리 및 분석 기술            </vt:lpstr>
      <vt:lpstr>목   차</vt:lpstr>
      <vt:lpstr>PowerPoint 프레젠테이션</vt:lpstr>
      <vt:lpstr>1.빅데이터 프로세스</vt:lpstr>
      <vt:lpstr>1.빅데이터 프로세스</vt:lpstr>
      <vt:lpstr>2.빅데이터 분석 플랫폼</vt:lpstr>
      <vt:lpstr>2.빅데이터 분석 플랫폼</vt:lpstr>
      <vt:lpstr>PowerPoint 프레젠테이션</vt:lpstr>
      <vt:lpstr>1.빅데이터 연계 및 수집</vt:lpstr>
      <vt:lpstr>1.빅데이터 연계 및 수집</vt:lpstr>
      <vt:lpstr>1.빅데이터 연계 및 수집</vt:lpstr>
      <vt:lpstr>1.빅데이터 연계 및 수집</vt:lpstr>
      <vt:lpstr>2.빅데이터 저장 및 처리</vt:lpstr>
      <vt:lpstr>2.빅데이터 저장 및 처리</vt:lpstr>
      <vt:lpstr>2.빅데이터 저장 및 처리</vt:lpstr>
      <vt:lpstr>2.빅데이터 저장 및 처리</vt:lpstr>
      <vt:lpstr>2.빅데이터 저장 및 처리</vt:lpstr>
      <vt:lpstr>3.분석 및 시각화</vt:lpstr>
      <vt:lpstr>3.분석 및 시각화</vt:lpstr>
      <vt:lpstr>3.분석 및 시각화</vt:lpstr>
      <vt:lpstr>3.분석 및 시각화</vt:lpstr>
      <vt:lpstr>3.분석 및 시각화</vt:lpstr>
      <vt:lpstr>2. 빅데이터분석기술과 BI</vt:lpstr>
      <vt:lpstr>목   차</vt:lpstr>
      <vt:lpstr>PowerPoint 프레젠테이션</vt:lpstr>
      <vt:lpstr>1.기술의 변화</vt:lpstr>
      <vt:lpstr>1.기술의 변화</vt:lpstr>
      <vt:lpstr>2.새로운 BI</vt:lpstr>
      <vt:lpstr>2.새로운 BI</vt:lpstr>
      <vt:lpstr>3.하이브리드 BI</vt:lpstr>
      <vt:lpstr>3.하이브리드 BI</vt:lpstr>
      <vt:lpstr>3.하이브리드 BI</vt:lpstr>
      <vt:lpstr>PowerPoint 프레젠테이션</vt:lpstr>
      <vt:lpstr>1.빅데이터 비즈니스 모델</vt:lpstr>
      <vt:lpstr>1.빅데이터 비즈니스 모델</vt:lpstr>
      <vt:lpstr>1.빅데이터 비즈니스 모델</vt:lpstr>
      <vt:lpstr>1.빅데이터 비즈니스 모델</vt:lpstr>
      <vt:lpstr>2.빅데이터의 현실</vt:lpstr>
      <vt:lpstr>2.빅데이터의 현실</vt:lpstr>
      <vt:lpstr>2.빅데이터의 현실</vt:lpstr>
      <vt:lpstr>3.수퍼컴퓨터</vt:lpstr>
      <vt:lpstr> 감사합니다.</vt:lpstr>
    </vt:vector>
  </TitlesOfParts>
  <Company>Laires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Laires</dc:creator>
  <cp:lastModifiedBy>hsjang</cp:lastModifiedBy>
  <cp:revision>1891</cp:revision>
  <cp:lastPrinted>2011-08-19T07:36:11Z</cp:lastPrinted>
  <dcterms:created xsi:type="dcterms:W3CDTF">2011-09-14T09:47:33Z</dcterms:created>
  <dcterms:modified xsi:type="dcterms:W3CDTF">2016-03-08T04:27:55Z</dcterms:modified>
</cp:coreProperties>
</file>